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7" r:id="rId2"/>
    <p:sldId id="256" r:id="rId3"/>
    <p:sldId id="359" r:id="rId4"/>
    <p:sldId id="364" r:id="rId5"/>
    <p:sldId id="365" r:id="rId6"/>
    <p:sldId id="357" r:id="rId7"/>
    <p:sldId id="362" r:id="rId8"/>
    <p:sldId id="358" r:id="rId9"/>
    <p:sldId id="360" r:id="rId10"/>
    <p:sldId id="366" r:id="rId11"/>
    <p:sldId id="367" r:id="rId12"/>
    <p:sldId id="368" r:id="rId13"/>
    <p:sldId id="262" r:id="rId14"/>
    <p:sldId id="264" r:id="rId15"/>
    <p:sldId id="317" r:id="rId16"/>
    <p:sldId id="265" r:id="rId17"/>
    <p:sldId id="266" r:id="rId18"/>
    <p:sldId id="267" r:id="rId19"/>
    <p:sldId id="272" r:id="rId20"/>
    <p:sldId id="268" r:id="rId21"/>
    <p:sldId id="321" r:id="rId22"/>
    <p:sldId id="322" r:id="rId23"/>
    <p:sldId id="323" r:id="rId24"/>
    <p:sldId id="318" r:id="rId25"/>
    <p:sldId id="309" r:id="rId26"/>
    <p:sldId id="307" r:id="rId27"/>
    <p:sldId id="310" r:id="rId28"/>
    <p:sldId id="312" r:id="rId29"/>
    <p:sldId id="351" r:id="rId30"/>
    <p:sldId id="352" r:id="rId31"/>
    <p:sldId id="353" r:id="rId32"/>
    <p:sldId id="306" r:id="rId33"/>
    <p:sldId id="277" r:id="rId34"/>
    <p:sldId id="271" r:id="rId35"/>
    <p:sldId id="276" r:id="rId36"/>
    <p:sldId id="278" r:id="rId37"/>
    <p:sldId id="336" r:id="rId38"/>
    <p:sldId id="354" r:id="rId39"/>
    <p:sldId id="355" r:id="rId40"/>
    <p:sldId id="296" r:id="rId41"/>
    <p:sldId id="297" r:id="rId42"/>
    <p:sldId id="303" r:id="rId43"/>
    <p:sldId id="300" r:id="rId44"/>
    <p:sldId id="356" r:id="rId45"/>
    <p:sldId id="293" r:id="rId46"/>
    <p:sldId id="341" r:id="rId47"/>
    <p:sldId id="345" r:id="rId48"/>
    <p:sldId id="344" r:id="rId49"/>
    <p:sldId id="346" r:id="rId50"/>
    <p:sldId id="316" r:id="rId51"/>
  </p:sldIdLst>
  <p:sldSz cx="9144000" cy="6858000" type="screen4x3"/>
  <p:notesSz cx="9296400" cy="688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9AA8"/>
    <a:srgbClr val="233550"/>
    <a:srgbClr val="AFC6C5"/>
    <a:srgbClr val="2A353A"/>
    <a:srgbClr val="EFF3EA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60" autoAdjust="0"/>
    <p:restoredTop sz="97842" autoAdjust="0"/>
  </p:normalViewPr>
  <p:slideViewPr>
    <p:cSldViewPr>
      <p:cViewPr varScale="1">
        <p:scale>
          <a:sx n="130" d="100"/>
          <a:sy n="130" d="100"/>
        </p:scale>
        <p:origin x="-318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44091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0"/>
            <a:ext cx="4028440" cy="344091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32635555-2562-4CA1-A456-29267ED281CF}" type="datetimeFigureOut">
              <a:rPr lang="en-US" smtClean="0"/>
              <a:pPr/>
              <a:t>5/26/2014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36528"/>
            <a:ext cx="4028440" cy="344091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6536528"/>
            <a:ext cx="4028440" cy="344091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41F7C3A5-9AD3-4F91-BDDB-249BC0F778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72678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44091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44091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6EB4C335-5CE9-4080-B203-039D9EE783DE}" type="datetimeFigureOut">
              <a:rPr lang="en-US" smtClean="0"/>
              <a:pPr/>
              <a:t>5/26/2014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27350" y="515938"/>
            <a:ext cx="3441700" cy="2581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268861"/>
            <a:ext cx="7437120" cy="3096816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36528"/>
            <a:ext cx="4028440" cy="344091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536528"/>
            <a:ext cx="4028440" cy="344091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F709C00E-186F-402D-9764-82C93A1E24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23841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PRIGINAL IP Cam Training 0612v1.1212</a:t>
            </a: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B1237DC-BD4E-472F-85BD-E01743BD6B8F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54277" name="Date Placeholder 4"/>
          <p:cNvSpPr>
            <a:spLocks noGrp="1"/>
          </p:cNvSpPr>
          <p:nvPr>
            <p:ph type="dt" sz="quarter"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fld id="{EDDF5C57-80E6-48D1-8F8C-93B33AB58D21}" type="datetime1">
              <a:rPr lang="en-US" smtClean="0"/>
              <a:pPr/>
              <a:t>5/26/2014</a:t>
            </a:fld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C00E-186F-402D-9764-82C93A1E24FE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936203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A10B801-AC6D-4B8E-8BCD-2C6F1C857235}" type="datetimeFigureOut">
              <a:rPr lang="en-US" smtClean="0"/>
              <a:pPr/>
              <a:t>5/26/2014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6B60DD8-A705-41D1-AD46-22A76B35DE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58262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A10B801-AC6D-4B8E-8BCD-2C6F1C857235}" type="datetimeFigureOut">
              <a:rPr lang="en-US" smtClean="0"/>
              <a:pPr/>
              <a:t>5/26/2014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6B60DD8-A705-41D1-AD46-22A76B35DE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60145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38F8D64-6022-4136-B1CA-ACF7024C5863}" type="datetimeFigureOut">
              <a:rPr lang="en-US" smtClean="0"/>
              <a:pPr/>
              <a:t>5/26/2014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80C9E03-2207-436E-8729-4A7FBE1CB8A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967298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130425"/>
            <a:ext cx="8686800" cy="14700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0B2974-2368-4792-A847-276AF677E5F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77183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A10B801-AC6D-4B8E-8BCD-2C6F1C857235}" type="datetimeFigureOut">
              <a:rPr lang="en-US" smtClean="0"/>
              <a:pPr/>
              <a:t>5/26/2014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6B60DD8-A705-41D1-AD46-22A76B35DE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31680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A10B801-AC6D-4B8E-8BCD-2C6F1C857235}" type="datetimeFigureOut">
              <a:rPr lang="en-US" smtClean="0"/>
              <a:pPr/>
              <a:t>5/26/2014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6B60DD8-A705-41D1-AD46-22A76B35DE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9855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A10B801-AC6D-4B8E-8BCD-2C6F1C857235}" type="datetimeFigureOut">
              <a:rPr lang="en-US" smtClean="0"/>
              <a:pPr/>
              <a:t>5/26/2014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6B60DD8-A705-41D1-AD46-22A76B35DE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40707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A10B801-AC6D-4B8E-8BCD-2C6F1C857235}" type="datetimeFigureOut">
              <a:rPr lang="en-US" smtClean="0"/>
              <a:pPr/>
              <a:t>5/26/2014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6B60DD8-A705-41D1-AD46-22A76B35DE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94064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A10B801-AC6D-4B8E-8BCD-2C6F1C857235}" type="datetimeFigureOut">
              <a:rPr lang="en-US" smtClean="0"/>
              <a:pPr/>
              <a:t>5/26/2014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6B60DD8-A705-41D1-AD46-22A76B35DE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09095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A10B801-AC6D-4B8E-8BCD-2C6F1C857235}" type="datetimeFigureOut">
              <a:rPr lang="en-US" smtClean="0"/>
              <a:pPr/>
              <a:t>5/26/2014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6B60DD8-A705-41D1-AD46-22A76B35DE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52900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A10B801-AC6D-4B8E-8BCD-2C6F1C857235}" type="datetimeFigureOut">
              <a:rPr lang="en-US" smtClean="0"/>
              <a:pPr/>
              <a:t>5/26/2014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6B60DD8-A705-41D1-AD46-22A76B35DE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99755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A10B801-AC6D-4B8E-8BCD-2C6F1C857235}" type="datetimeFigureOut">
              <a:rPr lang="en-US" smtClean="0"/>
              <a:pPr/>
              <a:t>5/26/2014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6B60DD8-A705-41D1-AD46-22A76B35DE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12930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789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556378"/>
            <a:ext cx="9144001" cy="301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43088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16.jpe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mailto:lux@F1.8" TargetMode="External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UxCw-N9IzAA" TargetMode="External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rend.net.br/" TargetMode="External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63251"/>
            <a:ext cx="9143998" cy="6933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2819400" y="2895600"/>
            <a:ext cx="42672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4114800"/>
            <a:ext cx="8763000" cy="2308324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70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 Unicode MS" pitchFamily="34" charset="-128"/>
                <a:cs typeface="Tahoma" pitchFamily="34" charset="0"/>
              </a:rPr>
              <a:t>Câmera</a:t>
            </a:r>
            <a:r>
              <a:rPr lang="en-US" sz="7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 Unicode MS" pitchFamily="34" charset="-128"/>
                <a:cs typeface="Tahoma" pitchFamily="34" charset="0"/>
              </a:rPr>
              <a:t> IP</a:t>
            </a:r>
          </a:p>
          <a:p>
            <a:pPr algn="ctr">
              <a:defRPr/>
            </a:pPr>
            <a:r>
              <a:rPr lang="en-US" sz="7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 Unicode MS" pitchFamily="34" charset="-128"/>
                <a:cs typeface="Tahoma" pitchFamily="34" charset="0"/>
              </a:rPr>
              <a:t>Training Module</a:t>
            </a:r>
            <a:endParaRPr lang="en-US" sz="7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Arial Unicode MS" pitchFamily="34" charset="-128"/>
              <a:cs typeface="Tahom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9818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jo\Pictures\TN-200_d01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0" y="1371600"/>
            <a:ext cx="3810000" cy="3810000"/>
          </a:xfrm>
          <a:prstGeom prst="rect">
            <a:avLst/>
          </a:prstGeom>
          <a:noFill/>
        </p:spPr>
      </p:pic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228600" y="2057401"/>
            <a:ext cx="62484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Media Server DLNA</a:t>
            </a:r>
            <a:r>
              <a:rPr lang="en-US" sz="3200" dirty="0" smtClean="0"/>
              <a:t>®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complementa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câmeras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IP 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Padrão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Digital Living Network Alliance</a:t>
            </a:r>
            <a:endParaRPr lang="en-US" sz="10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eaLnBrk="0" hangingPunct="0">
              <a:buBlip>
                <a:blip r:embed="rId3"/>
              </a:buBlip>
              <a:defRPr/>
            </a:pP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Suporta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até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8 Terabytes (discos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em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separado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)*</a:t>
            </a: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pt-BR" sz="2000" dirty="0" smtClean="0">
                <a:latin typeface="Arial" pitchFamily="34" charset="0"/>
                <a:cs typeface="Arial" pitchFamily="34" charset="0"/>
              </a:rPr>
              <a:t>Compartilha imensa biblioteca </a:t>
            </a:r>
            <a:r>
              <a:rPr lang="pt-BR" sz="2000" dirty="0" err="1" smtClean="0">
                <a:latin typeface="Arial" pitchFamily="34" charset="0"/>
                <a:cs typeface="Arial" pitchFamily="34" charset="0"/>
              </a:rPr>
              <a:t>iTunes</a:t>
            </a:r>
            <a:endParaRPr lang="en-US" sz="1000" dirty="0" smtClean="0"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pt-BR" sz="20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Duas baias SATA I/II 3.5”</a:t>
            </a: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pt-BR" sz="20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Gerenciamento RAID 0, RAID 1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Porta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Gigabit Ethernet 1000 Mbps</a:t>
            </a:r>
            <a:endParaRPr lang="en-US" sz="1000" dirty="0" smtClean="0"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Servidor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de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Arquivos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Samba, FTP, CIFS/SMB</a:t>
            </a:r>
            <a:endParaRPr lang="en-US" sz="1000" dirty="0">
              <a:latin typeface="Tahoma" pitchFamily="34" charset="0"/>
              <a:cs typeface="Tahoma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endParaRPr lang="en-US" sz="2400" kern="0" dirty="0">
              <a:solidFill>
                <a:schemeClr val="accent4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4"/>
              </a:buBlip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ct val="20000"/>
              </a:spcBef>
              <a:buFontTx/>
              <a:buBlip>
                <a:blip r:embed="rId4"/>
              </a:buBlip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ct val="20000"/>
              </a:spcBef>
              <a:buFontTx/>
              <a:buBlip>
                <a:blip r:embed="rId4"/>
              </a:buBlip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ct val="20000"/>
              </a:spcBef>
              <a:buFontTx/>
              <a:buBlip>
                <a:blip r:embed="rId4"/>
              </a:buBlip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ct val="20000"/>
              </a:spcBef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NAS Storage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600" y="1143000"/>
            <a:ext cx="40386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TN-200</a:t>
            </a:r>
            <a:endParaRPr lang="en-US" sz="3000" dirty="0">
              <a:solidFill>
                <a:srgbClr val="00B0F0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3868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jo\Pictures\di_TPE-S44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1915" y="3267075"/>
            <a:ext cx="3888685" cy="2981325"/>
          </a:xfrm>
          <a:prstGeom prst="rect">
            <a:avLst/>
          </a:prstGeom>
          <a:noFill/>
        </p:spPr>
      </p:pic>
      <p:pic>
        <p:nvPicPr>
          <p:cNvPr id="5122" name="Picture 2" descr="C:\Users\jo\Pictures\TPE-S44_d01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1600200"/>
            <a:ext cx="3810000" cy="3810000"/>
          </a:xfrm>
          <a:prstGeom prst="rect">
            <a:avLst/>
          </a:prstGeom>
          <a:noFill/>
        </p:spPr>
      </p:pic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152400" y="1981200"/>
            <a:ext cx="6248400" cy="1523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ts val="0"/>
              </a:spcBef>
              <a:buFontTx/>
              <a:buBlip>
                <a:blip r:embed="rId4"/>
              </a:buBlip>
              <a:defRPr/>
            </a:pP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Alimenta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até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4 </a:t>
            </a: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câmeras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IP com </a:t>
            </a: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PoE</a:t>
            </a:r>
            <a:endParaRPr lang="en-US" sz="20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4"/>
              </a:buBlip>
              <a:defRPr/>
            </a:pP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4 </a:t>
            </a: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portas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PoE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e 4 </a:t>
            </a: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portas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10/100 Mbps</a:t>
            </a:r>
          </a:p>
          <a:p>
            <a:pPr eaLnBrk="0" hangingPunct="0">
              <a:spcBef>
                <a:spcPts val="0"/>
              </a:spcBef>
              <a:buFontTx/>
              <a:buBlip>
                <a:blip r:embed="rId4"/>
              </a:buBlip>
              <a:defRPr/>
            </a:pP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Alimenta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1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5 W </a:t>
            </a: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por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porta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poE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total de 30W</a:t>
            </a:r>
            <a:endParaRPr lang="en-US" sz="2400" kern="0" dirty="0">
              <a:solidFill>
                <a:schemeClr val="accent4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5"/>
              </a:buBlip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ct val="20000"/>
              </a:spcBef>
              <a:buFontTx/>
              <a:buBlip>
                <a:blip r:embed="rId5"/>
              </a:buBlip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ct val="20000"/>
              </a:spcBef>
              <a:buFontTx/>
              <a:buBlip>
                <a:blip r:embed="rId5"/>
              </a:buBlip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ct val="20000"/>
              </a:spcBef>
              <a:buFontTx/>
              <a:buBlip>
                <a:blip r:embed="rId5"/>
              </a:buBlip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ct val="20000"/>
              </a:spcBef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PoE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Switch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600" y="1143000"/>
            <a:ext cx="40386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TPE-S44</a:t>
            </a:r>
            <a:endParaRPr lang="en-US" sz="3000" dirty="0">
              <a:solidFill>
                <a:srgbClr val="00B0F0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3868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jo\Pictures\TPE-S44_d01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3276600"/>
            <a:ext cx="2971800" cy="2971800"/>
          </a:xfrm>
          <a:prstGeom prst="rect">
            <a:avLst/>
          </a:prstGeom>
          <a:noFill/>
        </p:spPr>
      </p:pic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152400" y="3657600"/>
            <a:ext cx="62484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ts val="0"/>
              </a:spcBef>
              <a:buFontTx/>
              <a:buBlip>
                <a:blip r:embed="rId4"/>
              </a:buBlip>
              <a:defRPr/>
            </a:pP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Kit de </a:t>
            </a: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Segurança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Completo</a:t>
            </a:r>
            <a:endParaRPr lang="en-US" sz="20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eaLnBrk="0" hangingPunct="0">
              <a:buBlip>
                <a:blip r:embed="rId4"/>
              </a:buBlip>
              <a:defRPr/>
            </a:pPr>
            <a:r>
              <a:rPr lang="en-US" sz="2000" kern="0" dirty="0" err="1" smtClean="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Customizado</a:t>
            </a:r>
            <a:r>
              <a:rPr lang="en-US" sz="2000" kern="0" dirty="0" smtClean="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000" kern="0" dirty="0" err="1" smtClean="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para</a:t>
            </a:r>
            <a:r>
              <a:rPr lang="en-US" sz="2000" kern="0" dirty="0" smtClean="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a </a:t>
            </a:r>
            <a:r>
              <a:rPr lang="en-US" sz="2000" kern="0" dirty="0" err="1" smtClean="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aplicação</a:t>
            </a:r>
            <a:r>
              <a:rPr lang="en-US" sz="2000" kern="0" dirty="0" smtClean="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do </a:t>
            </a:r>
            <a:r>
              <a:rPr lang="en-US" sz="2000" kern="0" dirty="0" err="1" smtClean="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cliente</a:t>
            </a:r>
            <a:endParaRPr lang="en-US" sz="2400" kern="0" dirty="0" smtClean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4"/>
              </a:buBlip>
              <a:defRPr/>
            </a:pP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Não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necessita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de micros </a:t>
            </a: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na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operação</a:t>
            </a:r>
            <a:endParaRPr lang="en-US" sz="20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4"/>
              </a:buBlip>
              <a:defRPr/>
            </a:pP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Pode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ser </a:t>
            </a: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incorporado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a </a:t>
            </a: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qualquer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rede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existente</a:t>
            </a:r>
            <a:endParaRPr lang="en-US" sz="20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4"/>
              </a:buBlip>
              <a:defRPr/>
            </a:pPr>
            <a:r>
              <a:rPr lang="en-US" sz="2000" kern="0" dirty="0" err="1" smtClean="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Não</a:t>
            </a:r>
            <a:r>
              <a:rPr lang="en-US" sz="2000" kern="0" dirty="0" smtClean="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000" kern="0" dirty="0" err="1" smtClean="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impacta</a:t>
            </a:r>
            <a:r>
              <a:rPr lang="en-US" sz="2000" kern="0" dirty="0" smtClean="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o </a:t>
            </a:r>
            <a:r>
              <a:rPr lang="en-US" sz="2000" kern="0" dirty="0" err="1" smtClean="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tráfego</a:t>
            </a:r>
            <a:r>
              <a:rPr lang="en-US" sz="2000" kern="0" dirty="0" smtClean="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000" kern="0" dirty="0" err="1" smtClean="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da</a:t>
            </a:r>
            <a:r>
              <a:rPr lang="en-US" sz="2000" kern="0" dirty="0" smtClean="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000" kern="0" dirty="0" err="1" smtClean="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rede</a:t>
            </a:r>
            <a:r>
              <a:rPr lang="en-US" sz="2000" kern="0" dirty="0" smtClean="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local </a:t>
            </a:r>
            <a:r>
              <a:rPr lang="en-US" sz="2000" kern="0" dirty="0" err="1" smtClean="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existente</a:t>
            </a:r>
            <a:endParaRPr lang="en-US" sz="2000" kern="0" dirty="0" smtClean="0">
              <a:solidFill>
                <a:srgbClr val="000000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4"/>
              </a:buBlip>
              <a:defRPr/>
            </a:pPr>
            <a:r>
              <a:rPr lang="en-US" sz="2000" kern="0" dirty="0" err="1" smtClean="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Permite</a:t>
            </a:r>
            <a:r>
              <a:rPr lang="en-US" sz="2000" kern="0" dirty="0" smtClean="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a </a:t>
            </a:r>
            <a:r>
              <a:rPr lang="en-US" sz="2000" kern="0" dirty="0" err="1" smtClean="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integradores</a:t>
            </a:r>
            <a:r>
              <a:rPr lang="en-US" sz="2000" kern="0" dirty="0" smtClean="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do canal </a:t>
            </a:r>
            <a:r>
              <a:rPr lang="en-US" sz="2000" kern="0" dirty="0" err="1" smtClean="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agregarem</a:t>
            </a:r>
            <a:r>
              <a:rPr lang="en-US" sz="2000" kern="0" dirty="0" smtClean="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valor</a:t>
            </a:r>
          </a:p>
          <a:p>
            <a:pPr eaLnBrk="0" hangingPunct="0">
              <a:spcBef>
                <a:spcPts val="0"/>
              </a:spcBef>
              <a:buFontTx/>
              <a:buBlip>
                <a:blip r:embed="rId4"/>
              </a:buBlip>
              <a:defRPr/>
            </a:pPr>
            <a:r>
              <a:rPr lang="en-US" sz="2000" kern="0" dirty="0" err="1" smtClean="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Fácil</a:t>
            </a:r>
            <a:r>
              <a:rPr lang="en-US" sz="2000" kern="0" dirty="0" smtClean="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000" kern="0" dirty="0" err="1" smtClean="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configuração</a:t>
            </a:r>
            <a:r>
              <a:rPr lang="en-US" sz="2000" kern="0" dirty="0" smtClean="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, </a:t>
            </a:r>
            <a:r>
              <a:rPr lang="en-US" sz="2000" kern="0" dirty="0" err="1" smtClean="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basta</a:t>
            </a:r>
            <a:r>
              <a:rPr lang="en-US" sz="2000" kern="0" dirty="0" smtClean="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000" kern="0" dirty="0" err="1" smtClean="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adicionar</a:t>
            </a:r>
            <a:r>
              <a:rPr lang="en-US" sz="2000" kern="0" dirty="0" smtClean="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HD, SSD, etc.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Kit de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Seguranaça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600" y="1723072"/>
            <a:ext cx="56388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3 x </a:t>
            </a:r>
            <a:r>
              <a:rPr lang="en-US" sz="3000" b="1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TV-IP310PI </a:t>
            </a:r>
            <a:r>
              <a:rPr lang="en-US" sz="3000" b="1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ou</a:t>
            </a:r>
            <a:r>
              <a:rPr lang="en-US" sz="3000" b="1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3000" b="1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TV-IP311PI</a:t>
            </a:r>
          </a:p>
          <a:p>
            <a:pPr>
              <a:defRPr/>
            </a:pPr>
            <a:r>
              <a:rPr lang="en-US" sz="3000" b="1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1 x </a:t>
            </a:r>
            <a:r>
              <a:rPr lang="en-US" sz="3000" b="1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TN-200</a:t>
            </a:r>
          </a:p>
          <a:p>
            <a:pPr>
              <a:defRPr/>
            </a:pPr>
            <a:r>
              <a:rPr lang="en-US" sz="3000" b="1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1 x </a:t>
            </a:r>
            <a:r>
              <a:rPr lang="en-US" sz="3000" b="1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TPE-S44</a:t>
            </a:r>
            <a:endParaRPr lang="en-US" sz="3000" dirty="0">
              <a:solidFill>
                <a:srgbClr val="00B0F0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pic>
        <p:nvPicPr>
          <p:cNvPr id="7" name="Picture 2" descr="C:\Users\jo\Pictures\TN-200_d01_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39000" y="1219200"/>
            <a:ext cx="1905000" cy="1905000"/>
          </a:xfrm>
          <a:prstGeom prst="rect">
            <a:avLst/>
          </a:prstGeom>
          <a:noFill/>
        </p:spPr>
      </p:pic>
      <p:pic>
        <p:nvPicPr>
          <p:cNvPr id="8" name="Picture 2" descr="C:\Users\jo\Pictures\TV-IP310PI_d02_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91200" y="1066800"/>
            <a:ext cx="1447800" cy="1447800"/>
          </a:xfrm>
          <a:prstGeom prst="rect">
            <a:avLst/>
          </a:prstGeom>
          <a:noFill/>
        </p:spPr>
      </p:pic>
      <p:pic>
        <p:nvPicPr>
          <p:cNvPr id="10" name="Picture 2" descr="C:\Users\jo\Pictures\TV-IP310PI_d02_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0" y="2362200"/>
            <a:ext cx="1447800" cy="1447800"/>
          </a:xfrm>
          <a:prstGeom prst="rect">
            <a:avLst/>
          </a:prstGeom>
          <a:noFill/>
        </p:spPr>
      </p:pic>
      <p:pic>
        <p:nvPicPr>
          <p:cNvPr id="11" name="Picture 2" descr="C:\Users\jo\Pictures\TV-IP311PI_d01_2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96000" y="2590800"/>
            <a:ext cx="1371600" cy="1371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53868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2860"/>
            <a:ext cx="688467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IP  Overview</a:t>
            </a:r>
            <a:endParaRPr lang="en-US" sz="4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834509"/>
            <a:ext cx="6096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Cenário</a:t>
            </a:r>
            <a:r>
              <a:rPr lang="en-US" sz="33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3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Típico</a:t>
            </a:r>
            <a:r>
              <a:rPr lang="en-US" sz="33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de </a:t>
            </a:r>
            <a:r>
              <a:rPr lang="en-US" sz="33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</a:t>
            </a:r>
            <a:r>
              <a:rPr lang="en-US" sz="33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IP</a:t>
            </a:r>
            <a:endParaRPr lang="en-US" sz="3300" b="1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5475" y="1468963"/>
            <a:ext cx="7072049" cy="4401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28800" y="2362200"/>
            <a:ext cx="2057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Internet</a:t>
            </a:r>
            <a:endParaRPr lang="en-US" sz="3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29200" y="6019800"/>
            <a:ext cx="2895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Business or Home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019800"/>
            <a:ext cx="2895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View video anywhere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6082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Fixa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551" y="1065530"/>
            <a:ext cx="1610106" cy="14414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8319" y="1134478"/>
            <a:ext cx="956239" cy="12852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45504" y="2482661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TV-IP551W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46338" y="2482661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TV-IP551WI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0531" y="3966822"/>
            <a:ext cx="1653750" cy="14392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9425" y="1056874"/>
            <a:ext cx="1013976" cy="13628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0789" y="3958880"/>
            <a:ext cx="1017184" cy="13671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3535" y="1070923"/>
            <a:ext cx="968698" cy="130201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167306" y="5395621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TV-IP572P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27784" y="2472351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TV-IP572WI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59281" y="5406116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TV-IP572PI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96313" y="2453622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TV-IP572W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89000" y="2841683"/>
            <a:ext cx="2815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Câmeras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Wireless Megapixel</a:t>
            </a:r>
            <a:endParaRPr lang="en-US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04359" y="5764953"/>
            <a:ext cx="2334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Câmeras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Megapixel 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PoE</a:t>
            </a:r>
            <a:endParaRPr lang="en-US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94559" y="2841497"/>
            <a:ext cx="2334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Câmeras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Wireless</a:t>
            </a:r>
            <a:endParaRPr lang="en-US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2481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  <p:bldP spid="14" grpId="0"/>
      <p:bldP spid="15" grpId="1"/>
      <p:bldP spid="16" grpId="0"/>
      <p:bldP spid="18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Fixa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17" name="Picture 119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038600" y="3352800"/>
            <a:ext cx="1100635" cy="1150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19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248400" y="4114800"/>
            <a:ext cx="1046428" cy="1268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3788817" y="46912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TV-IP262P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71514" y="5453199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TV-IP262PI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24200" y="5334000"/>
            <a:ext cx="2731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Câmeras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PoE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Dome</a:t>
            </a:r>
            <a:endParaRPr lang="en-US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5" name="Picture 119" descr="\\Pixelpro\marketing\Product Photos\JPEG\IP Camera\TV-IP252P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4267200"/>
            <a:ext cx="1166893" cy="1150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231146" y="5592155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TV-IP252P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8" name="Picture 11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48400" y="1232599"/>
            <a:ext cx="1735916" cy="1345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6400800" y="25908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TV-IP522P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90601" y="3086559"/>
            <a:ext cx="1828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PoE</a:t>
            </a:r>
            <a:endParaRPr lang="en-US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2" name="Picture 11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000" y="1371600"/>
            <a:ext cx="1752600" cy="1067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1219200" y="26670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TV-IP512P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867400" y="2971800"/>
            <a:ext cx="2731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PoE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Megapixel</a:t>
            </a:r>
            <a:endParaRPr lang="en-US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2207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Fixa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838200"/>
            <a:ext cx="68846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TV-IP551WI</a:t>
            </a:r>
          </a:p>
          <a:p>
            <a:r>
              <a:rPr lang="en-US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</a:t>
            </a:r>
            <a:r>
              <a:rPr lang="en-US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Internet Wireless </a:t>
            </a:r>
            <a:r>
              <a:rPr lang="en-US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Dia</a:t>
            </a:r>
            <a:r>
              <a:rPr lang="en-US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Noite</a:t>
            </a:r>
            <a:r>
              <a:rPr lang="en-US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*</a:t>
            </a:r>
            <a:endParaRPr lang="en-US" sz="2000" b="1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8132" y="3265723"/>
            <a:ext cx="1787423" cy="160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0400" y="2427397"/>
            <a:ext cx="1750532" cy="23497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10200" y="5026264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TV-IP551W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72695" y="5026264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TV-IP551WI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880743647"/>
              </p:ext>
            </p:extLst>
          </p:nvPr>
        </p:nvGraphicFramePr>
        <p:xfrm>
          <a:off x="152400" y="1848403"/>
          <a:ext cx="4876800" cy="4583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/>
                <a:gridCol w="3200400"/>
              </a:tblGrid>
              <a:tr h="200025">
                <a:tc gridSpan="2">
                  <a:txBody>
                    <a:bodyPr/>
                    <a:lstStyle/>
                    <a:p>
                      <a:r>
                        <a:rPr lang="en-US" dirty="0" err="1" smtClean="0">
                          <a:latin typeface="Arial" pitchFamily="34" charset="0"/>
                          <a:cs typeface="Arial" pitchFamily="34" charset="0"/>
                        </a:rPr>
                        <a:t>Características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Software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(32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Sensor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Imagem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1/5” CMOS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sensor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4 mm, F/No: 1.5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Ângulo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46.5° diagonal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Compressão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MJPEG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Resolução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/ fps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640 x 480 @ 20fps (VGA)</a:t>
                      </a:r>
                    </a:p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320 x 240 @ 30fps (QVGA)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Zoom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digital 4x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Suporte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a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áudio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1-way (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Microfone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próprio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noturna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até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7.5 m (24 ft.) </a:t>
                      </a:r>
                      <a:b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(WI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Modelo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com ICR)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Garantia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638800" y="579120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*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Dia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Noite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 =&gt; 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modelo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WI</a:t>
            </a:r>
            <a:endParaRPr lang="en-US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6975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838200"/>
            <a:ext cx="68846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TV-IP551WI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Fixa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9825" y="2743200"/>
            <a:ext cx="1781861" cy="281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0" y="1905000"/>
            <a:ext cx="2080584" cy="279273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3225800" y="2656923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1</a:t>
            </a:r>
          </a:p>
        </p:txBody>
      </p:sp>
      <p:cxnSp>
        <p:nvCxnSpPr>
          <p:cNvPr id="13" name="Straight Connector 12"/>
          <p:cNvCxnSpPr>
            <a:stCxn id="11" idx="6"/>
          </p:cNvCxnSpPr>
          <p:nvPr/>
        </p:nvCxnSpPr>
        <p:spPr>
          <a:xfrm flipV="1">
            <a:off x="3530600" y="2711638"/>
            <a:ext cx="506917" cy="97685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6428425" y="2257425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3</a:t>
            </a:r>
          </a:p>
        </p:txBody>
      </p:sp>
      <p:cxnSp>
        <p:nvCxnSpPr>
          <p:cNvPr id="20" name="Straight Connector 12"/>
          <p:cNvCxnSpPr/>
          <p:nvPr/>
        </p:nvCxnSpPr>
        <p:spPr>
          <a:xfrm>
            <a:off x="6657025" y="2536872"/>
            <a:ext cx="228600" cy="550545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7820979" y="2562225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5</a:t>
            </a:r>
          </a:p>
        </p:txBody>
      </p:sp>
      <p:cxnSp>
        <p:nvCxnSpPr>
          <p:cNvPr id="22" name="Straight Connector 12"/>
          <p:cNvCxnSpPr>
            <a:stCxn id="21" idx="3"/>
          </p:cNvCxnSpPr>
          <p:nvPr/>
        </p:nvCxnSpPr>
        <p:spPr>
          <a:xfrm flipH="1">
            <a:off x="7266625" y="2822388"/>
            <a:ext cx="598991" cy="486597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8085511" y="353976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6</a:t>
            </a:r>
          </a:p>
        </p:txBody>
      </p:sp>
      <p:cxnSp>
        <p:nvCxnSpPr>
          <p:cNvPr id="34" name="Straight Connector 12"/>
          <p:cNvCxnSpPr>
            <a:stCxn id="33" idx="3"/>
          </p:cNvCxnSpPr>
          <p:nvPr/>
        </p:nvCxnSpPr>
        <p:spPr>
          <a:xfrm flipH="1">
            <a:off x="7124596" y="3799923"/>
            <a:ext cx="1005552" cy="0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304800" y="1948815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39" name="Oval 38"/>
          <p:cNvSpPr/>
          <p:nvPr/>
        </p:nvSpPr>
        <p:spPr>
          <a:xfrm>
            <a:off x="304800" y="2535555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40" name="Oval 39"/>
          <p:cNvSpPr/>
          <p:nvPr/>
        </p:nvSpPr>
        <p:spPr>
          <a:xfrm>
            <a:off x="304800" y="3082325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3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304800" y="3709436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4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Rectangle 3"/>
          <p:cNvSpPr txBox="1">
            <a:spLocks noChangeArrowheads="1"/>
          </p:cNvSpPr>
          <p:nvPr/>
        </p:nvSpPr>
        <p:spPr bwMode="auto">
          <a:xfrm>
            <a:off x="729478" y="1886902"/>
            <a:ext cx="22098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4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Botão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WPS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Rectangle 3"/>
          <p:cNvSpPr txBox="1">
            <a:spLocks noChangeArrowheads="1"/>
          </p:cNvSpPr>
          <p:nvPr/>
        </p:nvSpPr>
        <p:spPr bwMode="auto">
          <a:xfrm>
            <a:off x="729478" y="2473642"/>
            <a:ext cx="22098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4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Botão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Reset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Rectangle 3"/>
          <p:cNvSpPr txBox="1">
            <a:spLocks noChangeArrowheads="1"/>
          </p:cNvSpPr>
          <p:nvPr/>
        </p:nvSpPr>
        <p:spPr bwMode="auto">
          <a:xfrm>
            <a:off x="762000" y="3048000"/>
            <a:ext cx="2623820" cy="462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4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Infrared </a:t>
            </a:r>
          </a:p>
          <a:p>
            <a:pPr marL="0" indent="0">
              <a:buNone/>
            </a:pP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Rectangle 3"/>
          <p:cNvSpPr txBox="1">
            <a:spLocks noChangeArrowheads="1"/>
          </p:cNvSpPr>
          <p:nvPr/>
        </p:nvSpPr>
        <p:spPr bwMode="auto">
          <a:xfrm>
            <a:off x="729478" y="3647523"/>
            <a:ext cx="23622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4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Sensor de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luz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8587348" y="3932189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7</a:t>
            </a:r>
          </a:p>
        </p:txBody>
      </p:sp>
      <p:cxnSp>
        <p:nvCxnSpPr>
          <p:cNvPr id="50" name="Straight Connector 12"/>
          <p:cNvCxnSpPr/>
          <p:nvPr/>
        </p:nvCxnSpPr>
        <p:spPr>
          <a:xfrm flipH="1" flipV="1">
            <a:off x="7124596" y="3932191"/>
            <a:ext cx="1462752" cy="183567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304800" y="4201478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5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729478" y="4139565"/>
            <a:ext cx="2775722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4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Lente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de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foco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manual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3631658" y="1635442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2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9" name="Straight Connector 12"/>
          <p:cNvCxnSpPr/>
          <p:nvPr/>
        </p:nvCxnSpPr>
        <p:spPr>
          <a:xfrm>
            <a:off x="3822158" y="1924367"/>
            <a:ext cx="228600" cy="550545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304800" y="4756787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6</a:t>
            </a:r>
          </a:p>
        </p:txBody>
      </p:sp>
      <p:sp>
        <p:nvSpPr>
          <p:cNvPr id="61" name="Rectangle 3"/>
          <p:cNvSpPr txBox="1">
            <a:spLocks noChangeArrowheads="1"/>
          </p:cNvSpPr>
          <p:nvPr/>
        </p:nvSpPr>
        <p:spPr bwMode="auto">
          <a:xfrm>
            <a:off x="729478" y="4694874"/>
            <a:ext cx="22098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4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Microfone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8290664" y="5203508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8</a:t>
            </a:r>
          </a:p>
        </p:txBody>
      </p:sp>
      <p:cxnSp>
        <p:nvCxnSpPr>
          <p:cNvPr id="31" name="Straight Connector 12"/>
          <p:cNvCxnSpPr>
            <a:stCxn id="30" idx="2"/>
          </p:cNvCxnSpPr>
          <p:nvPr/>
        </p:nvCxnSpPr>
        <p:spPr>
          <a:xfrm flipH="1">
            <a:off x="7855972" y="5355908"/>
            <a:ext cx="434692" cy="0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304800" y="529876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7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 bwMode="auto">
          <a:xfrm>
            <a:off x="729478" y="5236847"/>
            <a:ext cx="3465289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4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LEDs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indicadores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7064673" y="2224048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4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2" name="Straight Connector 12"/>
          <p:cNvCxnSpPr>
            <a:stCxn id="37" idx="4"/>
          </p:cNvCxnSpPr>
          <p:nvPr/>
        </p:nvCxnSpPr>
        <p:spPr>
          <a:xfrm flipH="1">
            <a:off x="7124596" y="2528848"/>
            <a:ext cx="92477" cy="508991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298948" y="5858717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8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Rectangle 3"/>
          <p:cNvSpPr txBox="1">
            <a:spLocks noChangeArrowheads="1"/>
          </p:cNvSpPr>
          <p:nvPr/>
        </p:nvSpPr>
        <p:spPr bwMode="auto">
          <a:xfrm>
            <a:off x="729478" y="5796804"/>
            <a:ext cx="3465289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4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Base de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montagem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8032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0" y="1603376"/>
            <a:ext cx="2421636" cy="37838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838200"/>
            <a:ext cx="68846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TV-IP551WI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Fixa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572000" y="41910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8" name="Oval 7"/>
          <p:cNvSpPr/>
          <p:nvPr/>
        </p:nvSpPr>
        <p:spPr>
          <a:xfrm>
            <a:off x="8001000" y="4648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3</a:t>
            </a:r>
          </a:p>
        </p:txBody>
      </p:sp>
      <p:cxnSp>
        <p:nvCxnSpPr>
          <p:cNvPr id="9" name="Straight Connector 12"/>
          <p:cNvCxnSpPr>
            <a:endCxn id="8" idx="2"/>
          </p:cNvCxnSpPr>
          <p:nvPr/>
        </p:nvCxnSpPr>
        <p:spPr>
          <a:xfrm>
            <a:off x="7239000" y="4800600"/>
            <a:ext cx="762000" cy="0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2"/>
          <p:cNvCxnSpPr>
            <a:stCxn id="7" idx="6"/>
          </p:cNvCxnSpPr>
          <p:nvPr/>
        </p:nvCxnSpPr>
        <p:spPr>
          <a:xfrm>
            <a:off x="4876800" y="4343400"/>
            <a:ext cx="838200" cy="207690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28600" y="2424113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23" name="Oval 22"/>
          <p:cNvSpPr/>
          <p:nvPr/>
        </p:nvSpPr>
        <p:spPr>
          <a:xfrm>
            <a:off x="228600" y="3240771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685800" y="2362200"/>
            <a:ext cx="42672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3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Porta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RJ-45 Ethernet</a:t>
            </a:r>
            <a:b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(Para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opcional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instalação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cabeada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)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685800" y="3178858"/>
            <a:ext cx="3352800" cy="696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3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Fixação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da Base de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Montagem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8050530" y="3092637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2</a:t>
            </a:r>
          </a:p>
        </p:txBody>
      </p:sp>
      <p:cxnSp>
        <p:nvCxnSpPr>
          <p:cNvPr id="14" name="Straight Connector 12"/>
          <p:cNvCxnSpPr>
            <a:endCxn id="13" idx="3"/>
          </p:cNvCxnSpPr>
          <p:nvPr/>
        </p:nvCxnSpPr>
        <p:spPr>
          <a:xfrm flipV="1">
            <a:off x="6781800" y="3352800"/>
            <a:ext cx="1313367" cy="425637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228600" y="4059687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3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685800" y="3997774"/>
            <a:ext cx="2623820" cy="64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3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Porta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de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alimentação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0814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Fixa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85776201"/>
              </p:ext>
            </p:extLst>
          </p:nvPr>
        </p:nvGraphicFramePr>
        <p:xfrm>
          <a:off x="152400" y="1828800"/>
          <a:ext cx="4876800" cy="4473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3124200"/>
              </a:tblGrid>
              <a:tr h="200025">
                <a:tc gridSpan="2">
                  <a:txBody>
                    <a:bodyPr/>
                    <a:lstStyle/>
                    <a:p>
                      <a:r>
                        <a:rPr lang="en-US" dirty="0" err="1" smtClean="0">
                          <a:latin typeface="Arial" pitchFamily="34" charset="0"/>
                          <a:cs typeface="Arial" pitchFamily="34" charset="0"/>
                        </a:rPr>
                        <a:t>Características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Software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 (32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Sensor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Imagem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1/4” CMOS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sensor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4 mm, F/No: 1.5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Ângulo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59.6° diagonal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Compressão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H.264 / MPEG-4 / MJPEG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Resolução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/ fps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1280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x 800 @ 30fps (WXGA)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Zoom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digital 4x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Suporte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a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áudio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2-way (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Microfone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próprio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+ </a:t>
                      </a:r>
                      <a:r>
                        <a:rPr lang="pt-BR" sz="1400" dirty="0" smtClean="0">
                          <a:latin typeface="Arial" pitchFamily="34" charset="0"/>
                          <a:cs typeface="Arial" pitchFamily="34" charset="0"/>
                        </a:rPr>
                        <a:t>Porta de Saída de Áudio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noturna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até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7.5 m (24 ft.) </a:t>
                      </a:r>
                    </a:p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(WI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Modelo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com ICR)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Slot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para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cartão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Micro SD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Garantia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838200"/>
            <a:ext cx="68846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TV-IP572WI </a:t>
            </a:r>
          </a:p>
          <a:p>
            <a:r>
              <a:rPr lang="en-US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</a:t>
            </a:r>
            <a:r>
              <a:rPr lang="en-US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Internet Wireless Megapixel </a:t>
            </a:r>
            <a:r>
              <a:rPr lang="en-US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Dia</a:t>
            </a:r>
            <a:r>
              <a:rPr lang="en-US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Noite</a:t>
            </a:r>
            <a:endParaRPr lang="en-US" sz="2000" b="1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10200" y="4853626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TV-IP572W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15200" y="4853626"/>
            <a:ext cx="145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TV-IP572WI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38800" y="52578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*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Dia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Noite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=&gt; 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modelo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WI</a:t>
            </a:r>
            <a:endParaRPr lang="en-US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5263" y="3331364"/>
            <a:ext cx="1025423" cy="13782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0400" y="2414958"/>
            <a:ext cx="1758611" cy="23637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5242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04800" y="1828800"/>
            <a:ext cx="4953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71500" indent="-571500" eaLnBrk="0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/>
            </a:pPr>
            <a:r>
              <a:rPr lang="en-US" sz="25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Câmeras</a:t>
            </a:r>
            <a:r>
              <a:rPr lang="en-US" sz="25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5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Uso</a:t>
            </a:r>
            <a:r>
              <a:rPr lang="en-US" sz="25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5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Externo</a:t>
            </a:r>
            <a:endParaRPr lang="en-US" sz="2500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571500" indent="-571500" eaLnBrk="0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/>
            </a:pPr>
            <a:r>
              <a:rPr lang="en-US" sz="25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Câmeras</a:t>
            </a:r>
            <a:r>
              <a:rPr lang="en-US" sz="25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5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Fixas</a:t>
            </a:r>
            <a:endParaRPr lang="en-US" sz="2500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571500" indent="-571500" eaLnBrk="0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/>
            </a:pPr>
            <a:r>
              <a:rPr lang="en-US" sz="25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Câmeras</a:t>
            </a:r>
            <a:r>
              <a:rPr lang="en-US" sz="25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5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PTZ</a:t>
            </a:r>
          </a:p>
          <a:p>
            <a:pPr marL="571500" indent="-571500" eaLnBrk="0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/>
            </a:pPr>
            <a:r>
              <a:rPr lang="en-US" sz="25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Câmeras</a:t>
            </a:r>
            <a:r>
              <a:rPr lang="en-US" sz="25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Cloud</a:t>
            </a:r>
          </a:p>
          <a:p>
            <a:pPr marL="571500" indent="-571500" eaLnBrk="0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/>
            </a:pPr>
            <a:r>
              <a:rPr lang="en-US" sz="25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NAS Storage</a:t>
            </a:r>
            <a:endParaRPr lang="en-US" sz="2500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pic>
        <p:nvPicPr>
          <p:cNvPr id="8" name="Picture 5" descr="C:\Documents and Settings\test\Desktop\11950123-483x724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7800" y="1905000"/>
            <a:ext cx="3429000" cy="2994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0" y="-22860"/>
            <a:ext cx="688467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Agenda</a:t>
            </a:r>
            <a:endParaRPr lang="en-US" sz="4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9082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Fixa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200" y="3284401"/>
            <a:ext cx="1749763" cy="15228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0399" y="2414958"/>
            <a:ext cx="1758613" cy="2363725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324591801"/>
              </p:ext>
            </p:extLst>
          </p:nvPr>
        </p:nvGraphicFramePr>
        <p:xfrm>
          <a:off x="152400" y="1848403"/>
          <a:ext cx="4876800" cy="4473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3124200"/>
              </a:tblGrid>
              <a:tr h="200025">
                <a:tc gridSpan="2">
                  <a:txBody>
                    <a:bodyPr/>
                    <a:lstStyle/>
                    <a:p>
                      <a:r>
                        <a:rPr lang="en-US" dirty="0" err="1" smtClean="0">
                          <a:latin typeface="Arial" pitchFamily="34" charset="0"/>
                          <a:cs typeface="Arial" pitchFamily="34" charset="0"/>
                        </a:rPr>
                        <a:t>Características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Software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 (32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Sensor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Imagem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1/4” CMOS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sensor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4 mm, F/No: 1.5,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Ângulo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59.6° diagonal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Compressão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H.264 / MPEG-4 / MJPEG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Resolução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/ fps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1280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x 800 @ 30fps (WXGA)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Zoom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digital 4x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Suporte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a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áudio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2-way (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Microfone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próprio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+ </a:t>
                      </a:r>
                      <a:r>
                        <a:rPr lang="pt-BR" sz="1400" dirty="0" smtClean="0">
                          <a:latin typeface="Arial" pitchFamily="34" charset="0"/>
                          <a:cs typeface="Arial" pitchFamily="34" charset="0"/>
                        </a:rPr>
                        <a:t>Porta de Saída de Áudio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noturna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até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7.5 m (24 ft.) </a:t>
                      </a:r>
                    </a:p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(PI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Modelo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com ICR)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Slot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para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cartão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Micro SD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Garantia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838200"/>
            <a:ext cx="68846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TV-IP572PI </a:t>
            </a:r>
          </a:p>
          <a:p>
            <a:r>
              <a:rPr lang="en-US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</a:t>
            </a:r>
            <a:r>
              <a:rPr lang="en-US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Internet Megapixel </a:t>
            </a:r>
            <a:r>
              <a:rPr lang="en-US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PoE</a:t>
            </a:r>
            <a:r>
              <a:rPr lang="en-US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Dia</a:t>
            </a:r>
            <a:r>
              <a:rPr lang="en-US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Noite</a:t>
            </a:r>
            <a:r>
              <a:rPr lang="en-US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*</a:t>
            </a:r>
            <a:endParaRPr lang="en-US" sz="2000" b="1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10200" y="4853626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TV-IP572P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15200" y="4853626"/>
            <a:ext cx="145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TV-IP572PI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38800" y="579120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*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Dia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Noite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 =&gt; 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modelo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PI</a:t>
            </a:r>
            <a:endParaRPr lang="en-US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4578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Fixa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769297961"/>
              </p:ext>
            </p:extLst>
          </p:nvPr>
        </p:nvGraphicFramePr>
        <p:xfrm>
          <a:off x="152400" y="1828800"/>
          <a:ext cx="4876800" cy="468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3124200"/>
              </a:tblGrid>
              <a:tr h="200025">
                <a:tc gridSpan="2">
                  <a:txBody>
                    <a:bodyPr/>
                    <a:lstStyle/>
                    <a:p>
                      <a:r>
                        <a:rPr lang="en-US" dirty="0" err="1" smtClean="0">
                          <a:latin typeface="Arial" pitchFamily="34" charset="0"/>
                          <a:cs typeface="Arial" pitchFamily="34" charset="0"/>
                        </a:rPr>
                        <a:t>Características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Software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(32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Sensor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Imagem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1/4” CMOS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sensor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4 mm, F/No: 1.4 </a:t>
                      </a:r>
                    </a:p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padrão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CS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foco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manual</a:t>
                      </a:r>
                    </a:p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intercambiável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Ângulo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82.7° diagonal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Compressão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H.264 / MPEG-4 / MJPEG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Resolução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/ fps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1280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x 960 @ 30fps (VGA)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Zoom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digital 16x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Suporte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a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áudio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2-way (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Microfone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próprio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+ </a:t>
                      </a:r>
                      <a:r>
                        <a:rPr lang="pt-BR" sz="1400" dirty="0" smtClean="0">
                          <a:latin typeface="Arial" pitchFamily="34" charset="0"/>
                          <a:cs typeface="Arial" pitchFamily="34" charset="0"/>
                        </a:rPr>
                        <a:t>Porta de Saída de Áudio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Day / low light mode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Slot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para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cartão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SD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Garantia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838200"/>
            <a:ext cx="68846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TV-IP522P </a:t>
            </a:r>
          </a:p>
          <a:p>
            <a:r>
              <a:rPr lang="en-US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</a:t>
            </a:r>
            <a:r>
              <a:rPr lang="en-US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Internet Megapixel </a:t>
            </a:r>
            <a:r>
              <a:rPr lang="en-US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PoE</a:t>
            </a:r>
            <a:endParaRPr lang="en-US" sz="2000" b="1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34200" y="4572000"/>
            <a:ext cx="145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TV-IP522P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825" y="2286001"/>
            <a:ext cx="2851355" cy="2209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4119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Fixa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705" y="2289737"/>
            <a:ext cx="3822934" cy="2962773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7010400" y="57150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3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Straight Connector 12"/>
          <p:cNvCxnSpPr>
            <a:stCxn id="7" idx="0"/>
          </p:cNvCxnSpPr>
          <p:nvPr/>
        </p:nvCxnSpPr>
        <p:spPr>
          <a:xfrm flipV="1">
            <a:off x="7162800" y="4724400"/>
            <a:ext cx="457200" cy="990600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8382000" y="3505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4</a:t>
            </a:r>
          </a:p>
        </p:txBody>
      </p:sp>
      <p:cxnSp>
        <p:nvCxnSpPr>
          <p:cNvPr id="10" name="Straight Connector 12"/>
          <p:cNvCxnSpPr>
            <a:stCxn id="9" idx="2"/>
          </p:cNvCxnSpPr>
          <p:nvPr/>
        </p:nvCxnSpPr>
        <p:spPr>
          <a:xfrm flipH="1" flipV="1">
            <a:off x="7906749" y="3603481"/>
            <a:ext cx="475251" cy="54119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5728858" y="4867774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2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0" name="Straight Connector 12"/>
          <p:cNvCxnSpPr>
            <a:stCxn id="19" idx="7"/>
          </p:cNvCxnSpPr>
          <p:nvPr/>
        </p:nvCxnSpPr>
        <p:spPr>
          <a:xfrm flipV="1">
            <a:off x="5989021" y="3962400"/>
            <a:ext cx="792779" cy="950011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0" y="838200"/>
            <a:ext cx="68846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TV-IP522P </a:t>
            </a:r>
          </a:p>
        </p:txBody>
      </p:sp>
      <p:sp>
        <p:nvSpPr>
          <p:cNvPr id="38" name="Oval 37"/>
          <p:cNvSpPr/>
          <p:nvPr/>
        </p:nvSpPr>
        <p:spPr>
          <a:xfrm>
            <a:off x="3962400" y="45720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1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6" name="Straight Connector 12"/>
          <p:cNvCxnSpPr>
            <a:stCxn id="38" idx="6"/>
          </p:cNvCxnSpPr>
          <p:nvPr/>
        </p:nvCxnSpPr>
        <p:spPr>
          <a:xfrm flipV="1">
            <a:off x="4267200" y="3657600"/>
            <a:ext cx="1219200" cy="1066800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304800" y="1948815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22" name="Oval 21"/>
          <p:cNvSpPr/>
          <p:nvPr/>
        </p:nvSpPr>
        <p:spPr>
          <a:xfrm>
            <a:off x="304800" y="2543267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23" name="Oval 22"/>
          <p:cNvSpPr/>
          <p:nvPr/>
        </p:nvSpPr>
        <p:spPr>
          <a:xfrm>
            <a:off x="304800" y="314146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3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304800" y="3825661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4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762000" y="1886902"/>
            <a:ext cx="24384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3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Slot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para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cartão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SD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762000" y="2481355"/>
            <a:ext cx="2514600" cy="39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3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LEDs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indicadores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762000" y="3124200"/>
            <a:ext cx="2623820" cy="480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3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Lente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de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foco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manual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 bwMode="auto">
          <a:xfrm>
            <a:off x="762000" y="3763748"/>
            <a:ext cx="23622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3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Microfone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304800" y="4501791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5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685800" y="4342131"/>
            <a:ext cx="2514600" cy="766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3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Ponto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opcional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de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montagem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7543800" y="2362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5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9" name="Straight Connector 12"/>
          <p:cNvCxnSpPr>
            <a:stCxn id="37" idx="2"/>
          </p:cNvCxnSpPr>
          <p:nvPr/>
        </p:nvCxnSpPr>
        <p:spPr>
          <a:xfrm flipH="1">
            <a:off x="6705611" y="2514600"/>
            <a:ext cx="838189" cy="43571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81675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949" y="2308408"/>
            <a:ext cx="1805225" cy="28608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Fixa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4996434" y="323839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7" name="Oval 6"/>
          <p:cNvSpPr/>
          <p:nvPr/>
        </p:nvSpPr>
        <p:spPr>
          <a:xfrm>
            <a:off x="4996434" y="4485868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2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Straight Connector 12"/>
          <p:cNvCxnSpPr>
            <a:endCxn id="6" idx="5"/>
          </p:cNvCxnSpPr>
          <p:nvPr/>
        </p:nvCxnSpPr>
        <p:spPr>
          <a:xfrm flipH="1" flipV="1">
            <a:off x="5256597" y="3498553"/>
            <a:ext cx="458403" cy="387647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12"/>
          <p:cNvCxnSpPr>
            <a:stCxn id="7" idx="6"/>
          </p:cNvCxnSpPr>
          <p:nvPr/>
        </p:nvCxnSpPr>
        <p:spPr>
          <a:xfrm>
            <a:off x="5301234" y="4638268"/>
            <a:ext cx="489966" cy="9766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4800" y="1948815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26" name="Oval 25"/>
          <p:cNvSpPr/>
          <p:nvPr/>
        </p:nvSpPr>
        <p:spPr>
          <a:xfrm>
            <a:off x="304800" y="2728913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685800" y="1524000"/>
            <a:ext cx="3429000" cy="67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3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Porta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de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Alimentação</a:t>
            </a:r>
            <a:r>
              <a:rPr lang="en-US" sz="9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(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opcional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para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instalação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não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PoE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)</a:t>
            </a:r>
          </a:p>
          <a:p>
            <a:pPr marL="0" indent="0">
              <a:buNone/>
            </a:pP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 bwMode="auto">
          <a:xfrm>
            <a:off x="762000" y="2667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3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Porta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RJ-45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PoE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Ethernet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838200"/>
            <a:ext cx="68846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TV-IP522P </a:t>
            </a:r>
          </a:p>
        </p:txBody>
      </p:sp>
      <p:sp>
        <p:nvSpPr>
          <p:cNvPr id="14" name="Oval 13"/>
          <p:cNvSpPr/>
          <p:nvPr/>
        </p:nvSpPr>
        <p:spPr>
          <a:xfrm>
            <a:off x="6954021" y="5242243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4</a:t>
            </a:r>
          </a:p>
        </p:txBody>
      </p:sp>
      <p:sp>
        <p:nvSpPr>
          <p:cNvPr id="15" name="Oval 14"/>
          <p:cNvSpPr/>
          <p:nvPr/>
        </p:nvSpPr>
        <p:spPr>
          <a:xfrm>
            <a:off x="7467600" y="4058663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5</a:t>
            </a:r>
          </a:p>
        </p:txBody>
      </p:sp>
      <p:sp>
        <p:nvSpPr>
          <p:cNvPr id="16" name="Oval 15"/>
          <p:cNvSpPr/>
          <p:nvPr/>
        </p:nvSpPr>
        <p:spPr>
          <a:xfrm>
            <a:off x="6230161" y="525527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3</a:t>
            </a:r>
          </a:p>
        </p:txBody>
      </p:sp>
      <p:cxnSp>
        <p:nvCxnSpPr>
          <p:cNvPr id="17" name="Straight Connector 12"/>
          <p:cNvCxnSpPr>
            <a:endCxn id="16" idx="0"/>
          </p:cNvCxnSpPr>
          <p:nvPr/>
        </p:nvCxnSpPr>
        <p:spPr>
          <a:xfrm>
            <a:off x="6382561" y="4594860"/>
            <a:ext cx="0" cy="660410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2"/>
          <p:cNvCxnSpPr>
            <a:endCxn id="14" idx="0"/>
          </p:cNvCxnSpPr>
          <p:nvPr/>
        </p:nvCxnSpPr>
        <p:spPr>
          <a:xfrm>
            <a:off x="6954021" y="4576821"/>
            <a:ext cx="152400" cy="665422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2"/>
          <p:cNvCxnSpPr>
            <a:endCxn id="15" idx="2"/>
          </p:cNvCxnSpPr>
          <p:nvPr/>
        </p:nvCxnSpPr>
        <p:spPr>
          <a:xfrm>
            <a:off x="7106421" y="3962400"/>
            <a:ext cx="361179" cy="248663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04800" y="3374109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3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304800" y="4129088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4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762000" y="3201953"/>
            <a:ext cx="3200400" cy="64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3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Saída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de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Áudio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(speakers à parte)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761999" y="4067175"/>
            <a:ext cx="2971801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3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Mic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in (à parte) 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304800" y="4700181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5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762000" y="4638268"/>
            <a:ext cx="2971800" cy="453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3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Ajuste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auto iris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7473109" y="3487601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6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7447403" y="2897153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7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9" name="Straight Connector 12"/>
          <p:cNvCxnSpPr>
            <a:endCxn id="37" idx="2"/>
          </p:cNvCxnSpPr>
          <p:nvPr/>
        </p:nvCxnSpPr>
        <p:spPr>
          <a:xfrm flipV="1">
            <a:off x="6884670" y="3640001"/>
            <a:ext cx="588439" cy="246199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12"/>
          <p:cNvCxnSpPr>
            <a:endCxn id="38" idx="3"/>
          </p:cNvCxnSpPr>
          <p:nvPr/>
        </p:nvCxnSpPr>
        <p:spPr>
          <a:xfrm flipV="1">
            <a:off x="6629400" y="3157316"/>
            <a:ext cx="862640" cy="635085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304800" y="5304156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6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Rectangle 3"/>
          <p:cNvSpPr txBox="1">
            <a:spLocks noChangeArrowheads="1"/>
          </p:cNvSpPr>
          <p:nvPr/>
        </p:nvSpPr>
        <p:spPr bwMode="auto">
          <a:xfrm>
            <a:off x="762000" y="5242243"/>
            <a:ext cx="3429000" cy="548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3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LED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Indicador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Alimentação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309849" y="5909339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7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Rectangle 3"/>
          <p:cNvSpPr txBox="1">
            <a:spLocks noChangeArrowheads="1"/>
          </p:cNvSpPr>
          <p:nvPr/>
        </p:nvSpPr>
        <p:spPr bwMode="auto">
          <a:xfrm>
            <a:off x="767049" y="5847426"/>
            <a:ext cx="2209800" cy="453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3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Portas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GPIO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5934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Fixa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838200"/>
            <a:ext cx="68846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TV-IP512P </a:t>
            </a:r>
          </a:p>
          <a:p>
            <a:r>
              <a:rPr lang="en-US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</a:t>
            </a:r>
            <a:r>
              <a:rPr lang="en-US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PoE</a:t>
            </a:r>
            <a:r>
              <a:rPr lang="en-US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Internet</a:t>
            </a:r>
            <a:endParaRPr lang="en-US" sz="2000" b="1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578461110"/>
              </p:ext>
            </p:extLst>
          </p:nvPr>
        </p:nvGraphicFramePr>
        <p:xfrm>
          <a:off x="152400" y="1713548"/>
          <a:ext cx="4876800" cy="468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3124200"/>
              </a:tblGrid>
              <a:tr h="200025">
                <a:tc gridSpan="2">
                  <a:txBody>
                    <a:bodyPr/>
                    <a:lstStyle/>
                    <a:p>
                      <a:r>
                        <a:rPr lang="en-US" dirty="0" err="1" smtClean="0">
                          <a:latin typeface="Arial" pitchFamily="34" charset="0"/>
                          <a:cs typeface="Arial" pitchFamily="34" charset="0"/>
                        </a:rPr>
                        <a:t>Características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Software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(32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Sensor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Imagem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1/4” CMOS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sensor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6.0 mm, F/No: 1.8 </a:t>
                      </a:r>
                    </a:p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padrão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CS</a:t>
                      </a:r>
                    </a:p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intercambiável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Ângulo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44° diagonal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Compressão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MPEG-4 / MJPEG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Resolução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/ fps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640 x 480 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@ 30fps (VGA)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Zoom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digital 16x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Suporte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a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áudio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2-way (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Microfone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próprio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+ </a:t>
                      </a:r>
                      <a:r>
                        <a:rPr lang="pt-BR" sz="1400" dirty="0" smtClean="0">
                          <a:latin typeface="Arial" pitchFamily="34" charset="0"/>
                          <a:cs typeface="Arial" pitchFamily="34" charset="0"/>
                        </a:rPr>
                        <a:t>Porta de Saída de Áudio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Day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/ low light mode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Slot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para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cartão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SD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Garantia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745" y="2743199"/>
            <a:ext cx="3503455" cy="213360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036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Fixa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408756443"/>
              </p:ext>
            </p:extLst>
          </p:nvPr>
        </p:nvGraphicFramePr>
        <p:xfrm>
          <a:off x="152400" y="1828800"/>
          <a:ext cx="4876800" cy="4169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3124200"/>
              </a:tblGrid>
              <a:tr h="200025">
                <a:tc gridSpan="2">
                  <a:txBody>
                    <a:bodyPr/>
                    <a:lstStyle/>
                    <a:p>
                      <a:r>
                        <a:rPr lang="en-US" dirty="0" err="1" smtClean="0">
                          <a:latin typeface="Arial" pitchFamily="34" charset="0"/>
                          <a:cs typeface="Arial" pitchFamily="34" charset="0"/>
                        </a:rPr>
                        <a:t>Características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Software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(32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Sensor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Imagem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1/4” CMOS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sensor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4 mm, F/No: 2.0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Ângulo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62° horizontal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Compressão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MPEG-4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/ MJPEG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Resolução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/ fps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640 x 480 @ 30fps (VGA)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Zoom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3x digital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Suporte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a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áudio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2-way (audio input + </a:t>
                      </a:r>
                      <a:r>
                        <a:rPr lang="pt-BR" sz="1400" dirty="0" smtClean="0">
                          <a:latin typeface="Arial" pitchFamily="34" charset="0"/>
                          <a:cs typeface="Arial" pitchFamily="34" charset="0"/>
                        </a:rPr>
                        <a:t>Porta de Saída de Áudio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Pan and Tilt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Posição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Fixa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: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manualmente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pan 350° and tilt 160°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Garantia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838200"/>
            <a:ext cx="68846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TV-IP252P </a:t>
            </a:r>
          </a:p>
          <a:p>
            <a:r>
              <a:rPr lang="en-US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</a:t>
            </a:r>
            <a:r>
              <a:rPr lang="en-US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Internet </a:t>
            </a:r>
            <a:r>
              <a:rPr lang="en-US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PoE</a:t>
            </a:r>
            <a:r>
              <a:rPr lang="en-US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Dome</a:t>
            </a:r>
            <a:endParaRPr lang="en-US" sz="2000" b="1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47322" y="4853626"/>
            <a:ext cx="145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TV-IP252P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9800" y="2435219"/>
            <a:ext cx="2057400" cy="202859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9195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Fixa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304800" y="1948815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26" name="Oval 25"/>
          <p:cNvSpPr/>
          <p:nvPr/>
        </p:nvSpPr>
        <p:spPr>
          <a:xfrm>
            <a:off x="304800" y="2641647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761999" y="1886902"/>
            <a:ext cx="2971801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Mic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in (à parte)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 bwMode="auto">
          <a:xfrm>
            <a:off x="761999" y="2425211"/>
            <a:ext cx="3566614" cy="737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Saída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de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Áudio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b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(speakers à parte)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838200"/>
            <a:ext cx="68846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TV-IP252P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6213" y="2149443"/>
            <a:ext cx="4133397" cy="2756974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5105400" y="5061315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15" name="Oval 14"/>
          <p:cNvSpPr/>
          <p:nvPr/>
        </p:nvSpPr>
        <p:spPr>
          <a:xfrm>
            <a:off x="5733316" y="5061315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4</a:t>
            </a:r>
          </a:p>
        </p:txBody>
      </p:sp>
      <p:sp>
        <p:nvSpPr>
          <p:cNvPr id="16" name="Oval 15"/>
          <p:cNvSpPr/>
          <p:nvPr/>
        </p:nvSpPr>
        <p:spPr>
          <a:xfrm>
            <a:off x="7048500" y="4281488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6</a:t>
            </a:r>
          </a:p>
        </p:txBody>
      </p:sp>
      <p:cxnSp>
        <p:nvCxnSpPr>
          <p:cNvPr id="17" name="Straight Connector 12"/>
          <p:cNvCxnSpPr>
            <a:endCxn id="16" idx="2"/>
          </p:cNvCxnSpPr>
          <p:nvPr/>
        </p:nvCxnSpPr>
        <p:spPr>
          <a:xfrm flipV="1">
            <a:off x="6705600" y="4433888"/>
            <a:ext cx="342900" cy="37298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2"/>
          <p:cNvCxnSpPr>
            <a:endCxn id="14" idx="0"/>
          </p:cNvCxnSpPr>
          <p:nvPr/>
        </p:nvCxnSpPr>
        <p:spPr>
          <a:xfrm>
            <a:off x="5257800" y="4686300"/>
            <a:ext cx="0" cy="375015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2"/>
          <p:cNvCxnSpPr>
            <a:endCxn id="15" idx="0"/>
          </p:cNvCxnSpPr>
          <p:nvPr/>
        </p:nvCxnSpPr>
        <p:spPr>
          <a:xfrm>
            <a:off x="5840956" y="4747260"/>
            <a:ext cx="44760" cy="314055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04800" y="3526509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3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304800" y="4290202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4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761999" y="3354353"/>
            <a:ext cx="3581401" cy="64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Alimentação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elétrica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opcional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(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para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instalação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não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PoE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)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762000" y="4228289"/>
            <a:ext cx="23622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Portas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GPIO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304800" y="4879529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5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761999" y="4724400"/>
            <a:ext cx="2680335" cy="453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Conector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BNC (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saída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de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vídeo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analógico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)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6648450" y="4738688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5</a:t>
            </a:r>
          </a:p>
        </p:txBody>
      </p:sp>
      <p:cxnSp>
        <p:nvCxnSpPr>
          <p:cNvPr id="33" name="Straight Connector 12"/>
          <p:cNvCxnSpPr>
            <a:endCxn id="32" idx="2"/>
          </p:cNvCxnSpPr>
          <p:nvPr/>
        </p:nvCxnSpPr>
        <p:spPr>
          <a:xfrm>
            <a:off x="6305550" y="4747260"/>
            <a:ext cx="342900" cy="143828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4514850" y="47010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2</a:t>
            </a:r>
          </a:p>
        </p:txBody>
      </p:sp>
      <p:cxnSp>
        <p:nvCxnSpPr>
          <p:cNvPr id="36" name="Straight Connector 12"/>
          <p:cNvCxnSpPr>
            <a:endCxn id="35" idx="0"/>
          </p:cNvCxnSpPr>
          <p:nvPr/>
        </p:nvCxnSpPr>
        <p:spPr>
          <a:xfrm flipH="1">
            <a:off x="4667250" y="4498792"/>
            <a:ext cx="133350" cy="202208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4023813" y="4366402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cxnSp>
        <p:nvCxnSpPr>
          <p:cNvPr id="40" name="Straight Connector 12"/>
          <p:cNvCxnSpPr>
            <a:endCxn id="39" idx="6"/>
          </p:cNvCxnSpPr>
          <p:nvPr/>
        </p:nvCxnSpPr>
        <p:spPr>
          <a:xfrm flipH="1">
            <a:off x="4328613" y="4366402"/>
            <a:ext cx="338637" cy="152400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304799" y="5625166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6</a:t>
            </a:r>
          </a:p>
        </p:txBody>
      </p:sp>
      <p:sp>
        <p:nvSpPr>
          <p:cNvPr id="47" name="Rectangle 3"/>
          <p:cNvSpPr txBox="1">
            <a:spLocks noChangeArrowheads="1"/>
          </p:cNvSpPr>
          <p:nvPr/>
        </p:nvSpPr>
        <p:spPr bwMode="auto">
          <a:xfrm>
            <a:off x="761998" y="5563253"/>
            <a:ext cx="3276602" cy="453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Porta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Ethernet RJ-45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PoE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8470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Fixa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324271273"/>
              </p:ext>
            </p:extLst>
          </p:nvPr>
        </p:nvGraphicFramePr>
        <p:xfrm>
          <a:off x="152400" y="1496854"/>
          <a:ext cx="4876800" cy="498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3124200"/>
              </a:tblGrid>
              <a:tr h="200025">
                <a:tc gridSpan="2">
                  <a:txBody>
                    <a:bodyPr/>
                    <a:lstStyle/>
                    <a:p>
                      <a:r>
                        <a:rPr lang="en-US" dirty="0" err="1" smtClean="0">
                          <a:latin typeface="Arial" pitchFamily="34" charset="0"/>
                          <a:cs typeface="Arial" pitchFamily="34" charset="0"/>
                        </a:rPr>
                        <a:t>Características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Software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(32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Sensor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Imagem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1/4” CMOS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sensor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3.58 mm, F/No: 2.0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Ângulo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74° (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modelo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P) e 80° (PI) diagonal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Compressão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H.264 / MPEG-4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/ MJPEG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Resolução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/ fps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1280 x 1024 @ 15fps (SXGA)</a:t>
                      </a:r>
                    </a:p>
                    <a:p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640 x 480 @ 30fps (VGA)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Zoom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3x digital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Suporte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a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áudio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2-way (audio input + </a:t>
                      </a:r>
                      <a:r>
                        <a:rPr lang="pt-BR" sz="1400" dirty="0" smtClean="0">
                          <a:latin typeface="Arial" pitchFamily="34" charset="0"/>
                          <a:cs typeface="Arial" pitchFamily="34" charset="0"/>
                        </a:rPr>
                        <a:t>Porta de Saída de Áudio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noturna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até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12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m (PI 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com ICR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Pan and Tilt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Posição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Fixa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: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manualmente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pan 350° and tilt 70°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Slot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para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cartão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SD / SDHC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Garantia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685800"/>
            <a:ext cx="68846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TV-IP262PI </a:t>
            </a:r>
          </a:p>
          <a:p>
            <a:r>
              <a:rPr lang="pt-BR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 Internet Dome Dia/Noite </a:t>
            </a:r>
            <a:r>
              <a:rPr lang="pt-BR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PoE</a:t>
            </a:r>
            <a:r>
              <a:rPr lang="pt-BR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Megapixel</a:t>
            </a:r>
            <a:endParaRPr lang="en-US" sz="2000" b="1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10200" y="4853626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TV-IP262P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15200" y="4853626"/>
            <a:ext cx="145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TV-IP262PI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5263" y="3340504"/>
            <a:ext cx="1025423" cy="135997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0400" y="2530996"/>
            <a:ext cx="1758611" cy="21316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38800" y="55626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*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Dia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Noite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 =&gt; 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modelo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PI</a:t>
            </a:r>
            <a:endParaRPr lang="en-US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1407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Fixa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304800" y="1948815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26" name="Oval 25"/>
          <p:cNvSpPr/>
          <p:nvPr/>
        </p:nvSpPr>
        <p:spPr>
          <a:xfrm>
            <a:off x="304800" y="2641647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761999" y="1886902"/>
            <a:ext cx="2971801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Botão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Reset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 bwMode="auto">
          <a:xfrm>
            <a:off x="761999" y="2425211"/>
            <a:ext cx="3566614" cy="737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Saída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de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Áudio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b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(speakers à parte)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838200"/>
            <a:ext cx="68846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TV-IP262PI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1905" y="2149443"/>
            <a:ext cx="2782012" cy="2756974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5938111" y="508258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15" name="Oval 14"/>
          <p:cNvSpPr/>
          <p:nvPr/>
        </p:nvSpPr>
        <p:spPr>
          <a:xfrm>
            <a:off x="6459896" y="504414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4</a:t>
            </a:r>
          </a:p>
        </p:txBody>
      </p:sp>
      <p:sp>
        <p:nvSpPr>
          <p:cNvPr id="16" name="Oval 15"/>
          <p:cNvSpPr/>
          <p:nvPr/>
        </p:nvSpPr>
        <p:spPr>
          <a:xfrm>
            <a:off x="7603490" y="4416607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6</a:t>
            </a:r>
          </a:p>
        </p:txBody>
      </p:sp>
      <p:cxnSp>
        <p:nvCxnSpPr>
          <p:cNvPr id="17" name="Straight Connector 12"/>
          <p:cNvCxnSpPr>
            <a:endCxn id="16" idx="2"/>
          </p:cNvCxnSpPr>
          <p:nvPr/>
        </p:nvCxnSpPr>
        <p:spPr>
          <a:xfrm>
            <a:off x="7203440" y="4498792"/>
            <a:ext cx="400050" cy="70215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2"/>
          <p:cNvCxnSpPr>
            <a:endCxn id="14" idx="0"/>
          </p:cNvCxnSpPr>
          <p:nvPr/>
        </p:nvCxnSpPr>
        <p:spPr>
          <a:xfrm>
            <a:off x="5938111" y="4498792"/>
            <a:ext cx="152400" cy="583788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2"/>
          <p:cNvCxnSpPr>
            <a:endCxn id="15" idx="1"/>
          </p:cNvCxnSpPr>
          <p:nvPr/>
        </p:nvCxnSpPr>
        <p:spPr>
          <a:xfrm>
            <a:off x="6324600" y="4599896"/>
            <a:ext cx="179933" cy="488881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04800" y="3544076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3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304800" y="4290202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4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762000" y="3506753"/>
            <a:ext cx="3200400" cy="379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Mic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in (à parte)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761999" y="4228289"/>
            <a:ext cx="3124201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Porta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RJ-45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PoE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Ethernet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304800" y="4879529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5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762000" y="4817616"/>
            <a:ext cx="2438400" cy="453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Slot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para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cartão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SD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7028180" y="4904287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5</a:t>
            </a:r>
          </a:p>
        </p:txBody>
      </p:sp>
      <p:cxnSp>
        <p:nvCxnSpPr>
          <p:cNvPr id="33" name="Straight Connector 12"/>
          <p:cNvCxnSpPr>
            <a:endCxn id="32" idx="1"/>
          </p:cNvCxnSpPr>
          <p:nvPr/>
        </p:nvCxnSpPr>
        <p:spPr>
          <a:xfrm>
            <a:off x="6713220" y="4583952"/>
            <a:ext cx="359597" cy="364972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5410200" y="5071037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2</a:t>
            </a:r>
          </a:p>
        </p:txBody>
      </p:sp>
      <p:cxnSp>
        <p:nvCxnSpPr>
          <p:cNvPr id="36" name="Straight Connector 12"/>
          <p:cNvCxnSpPr>
            <a:endCxn id="35" idx="0"/>
          </p:cNvCxnSpPr>
          <p:nvPr/>
        </p:nvCxnSpPr>
        <p:spPr>
          <a:xfrm flipH="1">
            <a:off x="5562600" y="4416607"/>
            <a:ext cx="86915" cy="654430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4790076" y="4876642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1</a:t>
            </a:r>
          </a:p>
        </p:txBody>
      </p:sp>
      <p:cxnSp>
        <p:nvCxnSpPr>
          <p:cNvPr id="40" name="Straight Connector 12"/>
          <p:cNvCxnSpPr>
            <a:endCxn id="39" idx="7"/>
          </p:cNvCxnSpPr>
          <p:nvPr/>
        </p:nvCxnSpPr>
        <p:spPr>
          <a:xfrm flipH="1">
            <a:off x="5050239" y="4498792"/>
            <a:ext cx="383275" cy="422487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304799" y="5484978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6</a:t>
            </a:r>
          </a:p>
        </p:txBody>
      </p:sp>
      <p:sp>
        <p:nvSpPr>
          <p:cNvPr id="31" name="Rectangle 3"/>
          <p:cNvSpPr txBox="1">
            <a:spLocks noChangeArrowheads="1"/>
          </p:cNvSpPr>
          <p:nvPr/>
        </p:nvSpPr>
        <p:spPr bwMode="auto">
          <a:xfrm>
            <a:off x="685800" y="5334000"/>
            <a:ext cx="3581401" cy="64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Alimentação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elétrica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opcional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(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para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instalação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não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PoE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)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6132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Fixa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264332258"/>
              </p:ext>
            </p:extLst>
          </p:nvPr>
        </p:nvGraphicFramePr>
        <p:xfrm>
          <a:off x="111760" y="1143000"/>
          <a:ext cx="8956040" cy="526531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648225"/>
                <a:gridCol w="1440415"/>
                <a:gridCol w="1219200"/>
                <a:gridCol w="1178560"/>
                <a:gridCol w="1107440"/>
                <a:gridCol w="1143000"/>
                <a:gridCol w="1219200"/>
              </a:tblGrid>
              <a:tr h="12192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Modelo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TV-IP551W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TV-IP551WI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TV-IP572P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TV-IP572PI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TV-IP572W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TV-IP572WI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</a:tr>
              <a:tr h="387875">
                <a:tc>
                  <a:txBody>
                    <a:bodyPr/>
                    <a:lstStyle/>
                    <a:p>
                      <a:r>
                        <a:rPr lang="en-US" sz="16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Características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Não</a:t>
                      </a:r>
                      <a:r>
                        <a:rPr lang="en-US" sz="20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Megapixel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Megapixel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764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Software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incluso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(32 </a:t>
                      </a:r>
                      <a:r>
                        <a:rPr lang="en-US" sz="1200" baseline="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(32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2192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Sensor de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Imagem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1/5” CMOS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1/4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” CMOS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716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 mm; F/No: 1.5 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 mm; F/No: 1.5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716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Ângulo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de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46.5° diagonal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59.6° diagonal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Compressão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/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Resolução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/ fps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MJPEG: 640 x 480 @ 20fps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 (VGA)</a:t>
                      </a:r>
                    </a:p>
                    <a:p>
                      <a:pPr algn="ctr"/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320 x 240 @ 30fps (QVGA)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H.264: 1280 x 800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@ 30fps 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MJPEG: 1280 x 800 @ 5fps; 640 x 400 @ 30fps</a:t>
                      </a:r>
                      <a:endParaRPr lang="en-US" sz="120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Zoom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digital 4x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digital 4x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716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Suporte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a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áudio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unidirecional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Microfone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próprio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bidirecional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Microfone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próprio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+ </a:t>
                      </a:r>
                      <a:r>
                        <a:rPr lang="pt-BR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Porta de Saída de Áudio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noturna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até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7.5 m</a:t>
                      </a:r>
                    </a:p>
                    <a:p>
                      <a:pPr algn="ctr"/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</a:t>
                      </a:r>
                      <a:r>
                        <a:rPr lang="en-US" sz="1200" baseline="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modelo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WI </a:t>
                      </a:r>
                      <a:r>
                        <a:rPr lang="en-US" sz="1200" kern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com ICR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);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outra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1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lux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noturna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até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7.5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modelos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WI e PI  </a:t>
                      </a:r>
                      <a:r>
                        <a:rPr lang="en-US" sz="12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com ICR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);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demais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1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lux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Hardware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Adicionais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“W”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significa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 wireless N; WPS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pt-BR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Slot</a:t>
                      </a:r>
                      <a:r>
                        <a:rPr lang="pt-BR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para cartão Micro SD e suporte a cliente Samba;</a:t>
                      </a:r>
                      <a:r>
                        <a:rPr lang="pt-BR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“P” após os três números do modelo significa </a:t>
                      </a:r>
                      <a:r>
                        <a:rPr lang="pt-BR" sz="1200" baseline="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PoE</a:t>
                      </a:r>
                      <a:r>
                        <a:rPr lang="pt-BR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; 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“W”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significa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 wireless N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803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Garantia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8720" y="1264265"/>
            <a:ext cx="534117" cy="7169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1247071"/>
            <a:ext cx="533400" cy="7169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4400" y="1264265"/>
            <a:ext cx="533400" cy="71693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400" y="1264264"/>
            <a:ext cx="533400" cy="71693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6599" y="1264264"/>
            <a:ext cx="533399" cy="71693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7999" y="1264266"/>
            <a:ext cx="533399" cy="71693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1837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304800" y="1981200"/>
            <a:ext cx="8382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71500" indent="-571500" eaLnBrk="0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/>
            </a:pPr>
            <a:r>
              <a:rPr lang="en-US" sz="2500" b="1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Novo </a:t>
            </a:r>
            <a:r>
              <a:rPr lang="en-US" sz="2500" b="1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paradigma</a:t>
            </a:r>
            <a:r>
              <a:rPr lang="en-US" sz="2500" b="1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500" b="1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monitoramento</a:t>
            </a:r>
            <a:r>
              <a:rPr lang="en-US" sz="2500" b="1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sons e </a:t>
            </a:r>
            <a:r>
              <a:rPr lang="en-US" sz="2500" b="1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imagens</a:t>
            </a:r>
            <a:endParaRPr lang="en-US" sz="2500" b="1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571500" indent="-571500" eaLnBrk="0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/>
            </a:pPr>
            <a:r>
              <a:rPr lang="en-US" sz="2500" b="1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Ampla</a:t>
            </a:r>
            <a:r>
              <a:rPr lang="en-US" sz="2500" b="1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500" b="1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gama</a:t>
            </a:r>
            <a:r>
              <a:rPr lang="en-US" sz="2500" b="1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de </a:t>
            </a:r>
            <a:r>
              <a:rPr lang="en-US" sz="2500" b="1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Câmeras</a:t>
            </a:r>
            <a:r>
              <a:rPr lang="en-US" sz="2500" b="1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500" b="1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IP </a:t>
            </a:r>
            <a:r>
              <a:rPr lang="en-US" sz="2500" b="1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internas</a:t>
            </a:r>
            <a:r>
              <a:rPr lang="en-US" sz="2500" b="1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e </a:t>
            </a:r>
            <a:r>
              <a:rPr lang="en-US" sz="2500" b="1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externas</a:t>
            </a:r>
            <a:endParaRPr lang="en-US" sz="2500" b="1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571500" indent="-571500" eaLnBrk="0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/>
            </a:pPr>
            <a:r>
              <a:rPr lang="en-US" sz="2500" b="1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Liderança</a:t>
            </a:r>
            <a:r>
              <a:rPr lang="en-US" sz="2500" b="1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500" b="1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em</a:t>
            </a:r>
            <a:r>
              <a:rPr lang="en-US" sz="2500" b="1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500" b="1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preço</a:t>
            </a:r>
            <a:r>
              <a:rPr lang="en-US" sz="2500" b="1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x performance</a:t>
            </a:r>
          </a:p>
          <a:p>
            <a:pPr marL="571500" indent="-571500" eaLnBrk="0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/>
            </a:pPr>
            <a:r>
              <a:rPr lang="en-US" sz="2500" b="1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Aplicativos</a:t>
            </a:r>
            <a:r>
              <a:rPr lang="en-US" sz="2500" b="1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500" b="1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gratuitos</a:t>
            </a:r>
            <a:r>
              <a:rPr lang="en-US" sz="2500" b="1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500" b="1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para</a:t>
            </a:r>
            <a:r>
              <a:rPr lang="en-US" sz="2500" b="1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iPhone / Android</a:t>
            </a:r>
          </a:p>
          <a:p>
            <a:pPr marL="571500" indent="-571500" eaLnBrk="0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/>
            </a:pPr>
            <a:r>
              <a:rPr lang="en-US" sz="2500" b="1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S</a:t>
            </a:r>
            <a:r>
              <a:rPr lang="en-US" sz="2500" b="1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oftware </a:t>
            </a:r>
            <a:r>
              <a:rPr lang="en-US" sz="2500" b="1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profissional</a:t>
            </a:r>
            <a:r>
              <a:rPr lang="en-US" sz="2500" b="1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500" b="1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Secureview</a:t>
            </a:r>
            <a:r>
              <a:rPr lang="en-US" sz="2500" b="1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500" b="1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gratuito</a:t>
            </a:r>
            <a:endParaRPr lang="en-US" sz="2500" b="1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571500" indent="-571500" eaLnBrk="0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/>
            </a:pPr>
            <a:r>
              <a:rPr lang="en-US" sz="2500" b="1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Larga</a:t>
            </a:r>
            <a:r>
              <a:rPr lang="en-US" sz="2500" b="1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500" b="1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experiência</a:t>
            </a:r>
            <a:r>
              <a:rPr lang="en-US" sz="2500" b="1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500" b="1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em</a:t>
            </a:r>
            <a:r>
              <a:rPr lang="en-US" sz="2500" b="1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500" b="1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conectividade</a:t>
            </a:r>
            <a:endParaRPr lang="en-US" sz="2500" b="1" kern="0" dirty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0" y="1143000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Arial" pitchFamily="34" charset="0"/>
                <a:cs typeface="Arial" pitchFamily="34" charset="0"/>
              </a:rPr>
              <a:t>A </a:t>
            </a:r>
            <a:r>
              <a:rPr lang="en-US" sz="3200" b="1" dirty="0" err="1" smtClean="0">
                <a:latin typeface="Arial" pitchFamily="34" charset="0"/>
                <a:cs typeface="Arial" pitchFamily="34" charset="0"/>
              </a:rPr>
              <a:t>TRENDnet</a:t>
            </a:r>
            <a:r>
              <a:rPr lang="en-US" sz="32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latin typeface="Arial" pitchFamily="34" charset="0"/>
                <a:cs typeface="Arial" pitchFamily="34" charset="0"/>
              </a:rPr>
              <a:t>oferece</a:t>
            </a:r>
            <a:r>
              <a:rPr lang="en-US" sz="3200" b="1" dirty="0" smtClean="0">
                <a:latin typeface="Arial" pitchFamily="34" charset="0"/>
                <a:cs typeface="Arial" pitchFamily="34" charset="0"/>
              </a:rPr>
              <a:t>:</a:t>
            </a:r>
            <a:endParaRPr lang="en-US" sz="32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3152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Fixa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617628904"/>
              </p:ext>
            </p:extLst>
          </p:nvPr>
        </p:nvGraphicFramePr>
        <p:xfrm>
          <a:off x="203199" y="1520829"/>
          <a:ext cx="8559801" cy="46394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810432"/>
                <a:gridCol w="3015569"/>
                <a:gridCol w="3733800"/>
              </a:tblGrid>
              <a:tr h="90461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Modelo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0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0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2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TV-IP512P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0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/>
                      </a:r>
                      <a:br>
                        <a:rPr lang="en-US" sz="12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</a:br>
                      <a:endParaRPr lang="en-US" sz="12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TV-IP522P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</a:tr>
              <a:tr h="388809">
                <a:tc>
                  <a:txBody>
                    <a:bodyPr/>
                    <a:lstStyle/>
                    <a:p>
                      <a:r>
                        <a:rPr lang="en-US" sz="16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Características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Não</a:t>
                      </a:r>
                      <a:r>
                        <a:rPr lang="en-US" sz="20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Megapixel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Megapixel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</a:tr>
              <a:tr h="30695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Software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incluso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(32 </a:t>
                      </a:r>
                      <a:r>
                        <a:rPr lang="en-US" sz="1200" baseline="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(32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  <a:tr h="27174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Sensor de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Imagem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1/4” CMOS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1/4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” CMOS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  <a:tr h="27174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6.0 mm; F/No: 1.8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fixed iris CS mount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4.0 mm; F/No: 1.4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manual iris CS mount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  <a:tr h="27174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Ângulo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de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44° diagonal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82.7° diagonal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  <a:tr h="44733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Compressão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/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Resolução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/ fps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MPEG-4  640 x 480 @ 30fps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 (VGA)</a:t>
                      </a: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H.264: 1280 x 960 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@ 30fps (VGA)</a:t>
                      </a: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  <a:tr h="27174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Zoom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digital 16x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digital 16x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  <a:tr h="44733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Suporte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a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áudio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bidirecional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(audio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input + </a:t>
                      </a:r>
                      <a:r>
                        <a:rPr lang="pt-BR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Porta de Saída de Áudio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bidirecional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(audio input + </a:t>
                      </a:r>
                      <a:r>
                        <a:rPr lang="pt-BR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Porta de Saída de Áudio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  <a:tr h="28187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Day / low light mode 0.5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Lux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@ F1.8</a:t>
                      </a:r>
                      <a:endParaRPr lang="en-US" sz="1200" baseline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Day / low light mode 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0.5 lux@F1.4</a:t>
                      </a: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  <a:tr h="286381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Hardware</a:t>
                      </a:r>
                      <a:endParaRPr lang="en-US" sz="13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  <a:tr h="172295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Garantia</a:t>
                      </a:r>
                      <a:endParaRPr lang="en-US" sz="13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738047"/>
            <a:ext cx="734836" cy="59687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542910"/>
            <a:ext cx="1066800" cy="8192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" y="990600"/>
            <a:ext cx="6631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latin typeface="Arial" pitchFamily="34" charset="0"/>
                <a:cs typeface="Arial" pitchFamily="34" charset="0"/>
              </a:rPr>
              <a:t>PoE</a:t>
            </a: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, com </a:t>
            </a:r>
            <a:r>
              <a:rPr lang="en-US" sz="2000" b="1" dirty="0" err="1" smtClean="0">
                <a:latin typeface="Arial" pitchFamily="34" charset="0"/>
                <a:cs typeface="Arial" pitchFamily="34" charset="0"/>
              </a:rPr>
              <a:t>lentes</a:t>
            </a: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 smtClean="0">
                <a:latin typeface="Arial" pitchFamily="34" charset="0"/>
                <a:cs typeface="Arial" pitchFamily="34" charset="0"/>
              </a:rPr>
              <a:t>substituíveis</a:t>
            </a: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, zoom 16x e </a:t>
            </a:r>
            <a:r>
              <a:rPr lang="en-US" sz="2000" b="1" dirty="0" err="1" smtClean="0">
                <a:latin typeface="Arial" pitchFamily="34" charset="0"/>
                <a:cs typeface="Arial" pitchFamily="34" charset="0"/>
              </a:rPr>
              <a:t>portas</a:t>
            </a: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 I/O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4464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Fixa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318404205"/>
              </p:ext>
            </p:extLst>
          </p:nvPr>
        </p:nvGraphicFramePr>
        <p:xfrm>
          <a:off x="76200" y="1090613"/>
          <a:ext cx="8991600" cy="5386387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438400"/>
                <a:gridCol w="2743200"/>
                <a:gridCol w="1407072"/>
                <a:gridCol w="2402928"/>
              </a:tblGrid>
              <a:tr h="98831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Modelo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0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0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2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TV-IP252P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0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/>
                      </a:r>
                      <a:br>
                        <a:rPr lang="en-US" sz="12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</a:br>
                      <a:endParaRPr lang="en-US" sz="12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TV-IP262P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0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0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2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TV-IP262PI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</a:tr>
              <a:tr h="406694">
                <a:tc>
                  <a:txBody>
                    <a:bodyPr/>
                    <a:lstStyle/>
                    <a:p>
                      <a:r>
                        <a:rPr lang="en-US" sz="16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Características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Não</a:t>
                      </a:r>
                      <a:r>
                        <a:rPr lang="en-US" sz="20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Megapixel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Megapixel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424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Software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incluso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(32 </a:t>
                      </a:r>
                      <a:r>
                        <a:rPr lang="en-US" sz="1200" baseline="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(32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424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Sensor de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Imagem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1/4” CMOS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1/4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” CMOS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424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 mm; F/No: 2.0 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3.58 mm; F/No: 2.0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424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Ângulo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de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62° horizontal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74° (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modelo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P) e 80° (PI) diagonal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987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Compressão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/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Resolução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/ fps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MPEG-4  640 x 480 @ 30fps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 (VGA)</a:t>
                      </a: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H.264: 1280 x 1024 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@ 15fps  640 x 480 @ 30fps</a:t>
                      </a: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424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Zoom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3x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digital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3x digital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67917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Suporte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a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áudio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bidirecional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(audio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input + </a:t>
                      </a:r>
                      <a:r>
                        <a:rPr lang="pt-BR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Porta de Saída de Áudio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bidirecional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(audio input + </a:t>
                      </a:r>
                      <a:r>
                        <a:rPr lang="pt-BR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Porta de Saída de Áudio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424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Day / low light mode 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0.1 </a:t>
                      </a:r>
                      <a:r>
                        <a:rPr lang="en-US" sz="1200" baseline="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Lux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@ F2.0</a:t>
                      </a: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noturna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até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12 m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Modelo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 PI);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outra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1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lux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67917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Pan &amp; Tilt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Posição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baseline="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Fixa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: </a:t>
                      </a:r>
                      <a:r>
                        <a:rPr lang="en-US" sz="1200" baseline="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manualmente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pan 350° &amp; tilt 160°</a:t>
                      </a: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Posição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Fixa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: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manualmente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pan 350° &amp; tilt 70°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9554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Hardware</a:t>
                      </a:r>
                      <a:endParaRPr lang="en-US" sz="13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67917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Adicionais</a:t>
                      </a:r>
                      <a:endParaRPr lang="en-US" sz="13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Portas GPIO; suporte a cliente Samba e Conector BNC para TV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ONVIF; </a:t>
                      </a:r>
                      <a:r>
                        <a:rPr lang="pt-BR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Slot</a:t>
                      </a:r>
                      <a:r>
                        <a:rPr lang="pt-BR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para cartão SD/SDHC e suporte a cliente Samba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9554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Garantia</a:t>
                      </a:r>
                      <a:endParaRPr lang="en-US" sz="13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9737" y="1143000"/>
            <a:ext cx="625063" cy="609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8701" y="1138479"/>
            <a:ext cx="629699" cy="6141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7407" y="1143000"/>
            <a:ext cx="695993" cy="7240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742890"/>
            <a:ext cx="1468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latin typeface="Arial" pitchFamily="34" charset="0"/>
                <a:cs typeface="Arial" pitchFamily="34" charset="0"/>
              </a:rPr>
              <a:t>PoE</a:t>
            </a: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 Dome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1010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PTZ Overview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8862" y="1143000"/>
            <a:ext cx="1095157" cy="12646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1735" y="1191640"/>
            <a:ext cx="1061547" cy="1215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6340" y="257594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TV-IP651W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32408" y="257594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TV-IP651WI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576" y="1038481"/>
            <a:ext cx="1130094" cy="13140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4421" y="1038481"/>
            <a:ext cx="1129204" cy="130998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53523" y="2521903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TV-IP672P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48923" y="253239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TV-IP672PI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18359" y="2891235"/>
            <a:ext cx="2334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Câmeras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 Megapixel 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PoE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PTZ</a:t>
            </a:r>
            <a:endParaRPr lang="en-US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46902" y="2934784"/>
            <a:ext cx="2653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Câmeras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Wireless PTZ</a:t>
            </a:r>
            <a:endParaRPr lang="en-US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411" y="3733800"/>
            <a:ext cx="1110978" cy="156897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733800" y="5105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TV-IP612P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00400" y="5486400"/>
            <a:ext cx="2334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PoE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PTZ</a:t>
            </a:r>
            <a:endParaRPr lang="en-US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3868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  <p:bldP spid="15" grpId="0"/>
      <p:bldP spid="19" grpId="0"/>
      <p:bldP spid="20" grpId="0"/>
      <p:bldP spid="23" grpId="0"/>
      <p:bldP spid="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833206628"/>
              </p:ext>
            </p:extLst>
          </p:nvPr>
        </p:nvGraphicFramePr>
        <p:xfrm>
          <a:off x="152400" y="1828800"/>
          <a:ext cx="4876800" cy="4675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3124200"/>
              </a:tblGrid>
              <a:tr h="200025">
                <a:tc gridSpan="2">
                  <a:txBody>
                    <a:bodyPr/>
                    <a:lstStyle/>
                    <a:p>
                      <a:r>
                        <a:rPr lang="en-US" dirty="0" err="1" smtClean="0">
                          <a:latin typeface="Arial" pitchFamily="34" charset="0"/>
                          <a:cs typeface="Arial" pitchFamily="34" charset="0"/>
                        </a:rPr>
                        <a:t>Características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Software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(32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Sensor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Imagem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1/5” CMOS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sensor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4 mm, F/No: 1.5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Ângulo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46.5°  diagonal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Compressão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MJPEG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Resolução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/ fps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640 x 480 @ 20fps (VGA)</a:t>
                      </a:r>
                    </a:p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320 x 240 @ 30fps (QVGA)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Zoom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digital 4x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Suporte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a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áudio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1-way (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Microfone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próprio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noturna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até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7.5 m (24 ft.) </a:t>
                      </a:r>
                    </a:p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(WI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Modelo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com ICR)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Pan / Tilt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Pan: -170° ~ +170° (~ 340°)</a:t>
                      </a:r>
                    </a:p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Tilt: 90° up &amp; 25° down (~115°)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Garantia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838200"/>
            <a:ext cx="68846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TV-IP651WI </a:t>
            </a:r>
          </a:p>
          <a:p>
            <a:r>
              <a:rPr lang="pt-BR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 Internet Wireless Dia/Noite</a:t>
            </a:r>
            <a:r>
              <a:rPr lang="en-US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PTZ</a:t>
            </a:r>
            <a:endParaRPr lang="en-US" sz="2000" b="1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10200" y="4853626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TV-IP651W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15200" y="4853626"/>
            <a:ext cx="145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TV-IP651WI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38800" y="55626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*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Dia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noite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=&gt; 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modelo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WI </a:t>
            </a:r>
            <a:endParaRPr lang="en-US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5263" y="3428447"/>
            <a:ext cx="1025423" cy="11840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0400" y="2589598"/>
            <a:ext cx="1758611" cy="20144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PTZ Overview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1205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1530" y="2948570"/>
            <a:ext cx="2053257" cy="235195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3861" y="2997623"/>
            <a:ext cx="1753931" cy="22062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PTZ Overview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838200"/>
            <a:ext cx="68846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TV-IP651WI </a:t>
            </a:r>
          </a:p>
        </p:txBody>
      </p:sp>
      <p:sp>
        <p:nvSpPr>
          <p:cNvPr id="7" name="Oval 6"/>
          <p:cNvSpPr/>
          <p:nvPr/>
        </p:nvSpPr>
        <p:spPr>
          <a:xfrm>
            <a:off x="7874526" y="2225422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6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Straight Connector 12"/>
          <p:cNvCxnSpPr>
            <a:stCxn id="7" idx="3"/>
          </p:cNvCxnSpPr>
          <p:nvPr/>
        </p:nvCxnSpPr>
        <p:spPr>
          <a:xfrm flipH="1">
            <a:off x="7564936" y="2485585"/>
            <a:ext cx="354227" cy="747676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8283630" y="3359228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7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" name="Straight Connector 12"/>
          <p:cNvCxnSpPr>
            <a:stCxn id="9" idx="2"/>
          </p:cNvCxnSpPr>
          <p:nvPr/>
        </p:nvCxnSpPr>
        <p:spPr>
          <a:xfrm flipH="1">
            <a:off x="7520299" y="3511628"/>
            <a:ext cx="763331" cy="0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053834" y="3751021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4</a:t>
            </a:r>
          </a:p>
        </p:txBody>
      </p:sp>
      <p:cxnSp>
        <p:nvCxnSpPr>
          <p:cNvPr id="14" name="Straight Connector 12"/>
          <p:cNvCxnSpPr>
            <a:stCxn id="13" idx="2"/>
          </p:cNvCxnSpPr>
          <p:nvPr/>
        </p:nvCxnSpPr>
        <p:spPr>
          <a:xfrm flipH="1">
            <a:off x="5410200" y="3903421"/>
            <a:ext cx="643634" cy="519113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04800" y="1948815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25" name="Oval 24"/>
          <p:cNvSpPr/>
          <p:nvPr/>
        </p:nvSpPr>
        <p:spPr>
          <a:xfrm>
            <a:off x="304800" y="2526801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26" name="Oval 25"/>
          <p:cNvSpPr/>
          <p:nvPr/>
        </p:nvSpPr>
        <p:spPr>
          <a:xfrm>
            <a:off x="304800" y="3125003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3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304800" y="3689253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4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 bwMode="auto">
          <a:xfrm>
            <a:off x="761999" y="1886902"/>
            <a:ext cx="2514601" cy="47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4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Antena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Destacável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Rectangle 3"/>
          <p:cNvSpPr txBox="1">
            <a:spLocks noChangeArrowheads="1"/>
          </p:cNvSpPr>
          <p:nvPr/>
        </p:nvSpPr>
        <p:spPr bwMode="auto">
          <a:xfrm>
            <a:off x="762000" y="2496754"/>
            <a:ext cx="2667000" cy="43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4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Botão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de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Privacidade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762000" y="3062020"/>
            <a:ext cx="2623820" cy="43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4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Microfone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Rectangle 3"/>
          <p:cNvSpPr txBox="1">
            <a:spLocks noChangeArrowheads="1"/>
          </p:cNvSpPr>
          <p:nvPr/>
        </p:nvSpPr>
        <p:spPr bwMode="auto">
          <a:xfrm>
            <a:off x="762000" y="3627341"/>
            <a:ext cx="23622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4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Conjunto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Pan </a:t>
            </a:r>
            <a:r>
              <a:rPr lang="en-US" sz="2000" b="0" dirty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/ 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tilt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304800" y="4268641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5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Rectangle 3"/>
          <p:cNvSpPr txBox="1">
            <a:spLocks noChangeArrowheads="1"/>
          </p:cNvSpPr>
          <p:nvPr/>
        </p:nvSpPr>
        <p:spPr bwMode="auto">
          <a:xfrm>
            <a:off x="762000" y="4190520"/>
            <a:ext cx="22098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4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Sensor de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luz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304800" y="48006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6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Rectangle 3"/>
          <p:cNvSpPr txBox="1">
            <a:spLocks noChangeArrowheads="1"/>
          </p:cNvSpPr>
          <p:nvPr/>
        </p:nvSpPr>
        <p:spPr bwMode="auto">
          <a:xfrm>
            <a:off x="762000" y="4753699"/>
            <a:ext cx="26670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4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Infrared (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modelo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WI)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3791530" y="4635353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2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7" name="Straight Connector 12"/>
          <p:cNvCxnSpPr>
            <a:endCxn id="36" idx="6"/>
          </p:cNvCxnSpPr>
          <p:nvPr/>
        </p:nvCxnSpPr>
        <p:spPr>
          <a:xfrm flipH="1">
            <a:off x="4096330" y="4787753"/>
            <a:ext cx="759522" cy="0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8500836" y="5031128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8</a:t>
            </a:r>
          </a:p>
        </p:txBody>
      </p:sp>
      <p:cxnSp>
        <p:nvCxnSpPr>
          <p:cNvPr id="42" name="Straight Connector 12"/>
          <p:cNvCxnSpPr>
            <a:stCxn id="41" idx="1"/>
          </p:cNvCxnSpPr>
          <p:nvPr/>
        </p:nvCxnSpPr>
        <p:spPr>
          <a:xfrm flipH="1" flipV="1">
            <a:off x="7623169" y="4827476"/>
            <a:ext cx="922304" cy="248289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4355646" y="2528924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1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1" name="Straight Connector 12"/>
          <p:cNvCxnSpPr>
            <a:stCxn id="50" idx="3"/>
          </p:cNvCxnSpPr>
          <p:nvPr/>
        </p:nvCxnSpPr>
        <p:spPr>
          <a:xfrm flipH="1">
            <a:off x="3943930" y="2789087"/>
            <a:ext cx="456353" cy="335113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4572000" y="5379266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3</a:t>
            </a:r>
          </a:p>
        </p:txBody>
      </p:sp>
      <p:cxnSp>
        <p:nvCxnSpPr>
          <p:cNvPr id="55" name="Straight Connector 12"/>
          <p:cNvCxnSpPr>
            <a:endCxn id="54" idx="7"/>
          </p:cNvCxnSpPr>
          <p:nvPr/>
        </p:nvCxnSpPr>
        <p:spPr>
          <a:xfrm flipH="1">
            <a:off x="4832163" y="4775477"/>
            <a:ext cx="358799" cy="648426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304799" y="5446566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7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2" name="Rectangle 3"/>
          <p:cNvSpPr txBox="1">
            <a:spLocks noChangeArrowheads="1"/>
          </p:cNvSpPr>
          <p:nvPr/>
        </p:nvSpPr>
        <p:spPr bwMode="auto">
          <a:xfrm>
            <a:off x="761998" y="5316878"/>
            <a:ext cx="2667001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4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Lente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de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foco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manual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304799" y="5988867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8</a:t>
            </a:r>
          </a:p>
        </p:txBody>
      </p:sp>
      <p:sp>
        <p:nvSpPr>
          <p:cNvPr id="39" name="Rectangle 3"/>
          <p:cNvSpPr txBox="1">
            <a:spLocks noChangeArrowheads="1"/>
          </p:cNvSpPr>
          <p:nvPr/>
        </p:nvSpPr>
        <p:spPr bwMode="auto">
          <a:xfrm>
            <a:off x="761999" y="5880060"/>
            <a:ext cx="24384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4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LEDs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indicadores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7136026" y="2253615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5</a:t>
            </a:r>
          </a:p>
        </p:txBody>
      </p:sp>
      <p:cxnSp>
        <p:nvCxnSpPr>
          <p:cNvPr id="43" name="Straight Connector 12"/>
          <p:cNvCxnSpPr>
            <a:stCxn id="40" idx="4"/>
          </p:cNvCxnSpPr>
          <p:nvPr/>
        </p:nvCxnSpPr>
        <p:spPr>
          <a:xfrm>
            <a:off x="7288426" y="2558415"/>
            <a:ext cx="152400" cy="674846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5481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8979" y="2948570"/>
            <a:ext cx="1874508" cy="23519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PTZ Overview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838200"/>
            <a:ext cx="68846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TV-IP651WI </a:t>
            </a:r>
          </a:p>
        </p:txBody>
      </p:sp>
      <p:sp>
        <p:nvSpPr>
          <p:cNvPr id="13" name="Oval 12"/>
          <p:cNvSpPr/>
          <p:nvPr/>
        </p:nvSpPr>
        <p:spPr>
          <a:xfrm>
            <a:off x="7391400" y="2981695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5</a:t>
            </a:r>
          </a:p>
        </p:txBody>
      </p:sp>
      <p:cxnSp>
        <p:nvCxnSpPr>
          <p:cNvPr id="14" name="Straight Connector 12"/>
          <p:cNvCxnSpPr>
            <a:stCxn id="13" idx="2"/>
          </p:cNvCxnSpPr>
          <p:nvPr/>
        </p:nvCxnSpPr>
        <p:spPr>
          <a:xfrm flipH="1">
            <a:off x="6747766" y="3134095"/>
            <a:ext cx="643634" cy="519113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04800" y="1948815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25" name="Oval 24"/>
          <p:cNvSpPr/>
          <p:nvPr/>
        </p:nvSpPr>
        <p:spPr>
          <a:xfrm>
            <a:off x="304800" y="2678197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26" name="Oval 25"/>
          <p:cNvSpPr/>
          <p:nvPr/>
        </p:nvSpPr>
        <p:spPr>
          <a:xfrm>
            <a:off x="304800" y="3414713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3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304800" y="3866517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4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 bwMode="auto">
          <a:xfrm>
            <a:off x="761999" y="1886902"/>
            <a:ext cx="3898447" cy="642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3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Porta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RJ-45 Ethernet (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para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opcional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instalação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cabeada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)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Rectangle 3"/>
          <p:cNvSpPr txBox="1">
            <a:spLocks noChangeArrowheads="1"/>
          </p:cNvSpPr>
          <p:nvPr/>
        </p:nvSpPr>
        <p:spPr bwMode="auto">
          <a:xfrm>
            <a:off x="762000" y="2616284"/>
            <a:ext cx="3048000" cy="737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3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Porta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de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alimentação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elétrica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762000" y="3352801"/>
            <a:ext cx="262382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3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Botão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WPS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Rectangle 3"/>
          <p:cNvSpPr txBox="1">
            <a:spLocks noChangeArrowheads="1"/>
          </p:cNvSpPr>
          <p:nvPr/>
        </p:nvSpPr>
        <p:spPr bwMode="auto">
          <a:xfrm>
            <a:off x="762000" y="3804604"/>
            <a:ext cx="23622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3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Botão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Reset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304800" y="4432754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5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Rectangle 3"/>
          <p:cNvSpPr txBox="1">
            <a:spLocks noChangeArrowheads="1"/>
          </p:cNvSpPr>
          <p:nvPr/>
        </p:nvSpPr>
        <p:spPr bwMode="auto">
          <a:xfrm>
            <a:off x="762000" y="4370841"/>
            <a:ext cx="25146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3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Antena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Destacável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4508046" y="4809996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1</a:t>
            </a:r>
          </a:p>
        </p:txBody>
      </p:sp>
      <p:cxnSp>
        <p:nvCxnSpPr>
          <p:cNvPr id="37" name="Straight Connector 12"/>
          <p:cNvCxnSpPr>
            <a:endCxn id="36" idx="6"/>
          </p:cNvCxnSpPr>
          <p:nvPr/>
        </p:nvCxnSpPr>
        <p:spPr>
          <a:xfrm flipH="1">
            <a:off x="4812846" y="4962396"/>
            <a:ext cx="759522" cy="0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7162800" y="54864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4</a:t>
            </a:r>
          </a:p>
        </p:txBody>
      </p:sp>
      <p:cxnSp>
        <p:nvCxnSpPr>
          <p:cNvPr id="55" name="Straight Connector 12"/>
          <p:cNvCxnSpPr/>
          <p:nvPr/>
        </p:nvCxnSpPr>
        <p:spPr>
          <a:xfrm>
            <a:off x="6635038" y="5029200"/>
            <a:ext cx="527762" cy="533400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5419968" y="5474118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2</a:t>
            </a:r>
          </a:p>
        </p:txBody>
      </p:sp>
      <p:cxnSp>
        <p:nvCxnSpPr>
          <p:cNvPr id="43" name="Straight Connector 12"/>
          <p:cNvCxnSpPr>
            <a:endCxn id="40" idx="7"/>
          </p:cNvCxnSpPr>
          <p:nvPr/>
        </p:nvCxnSpPr>
        <p:spPr>
          <a:xfrm flipH="1">
            <a:off x="5680131" y="5029200"/>
            <a:ext cx="440135" cy="489555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6324600" y="57150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3</a:t>
            </a:r>
          </a:p>
        </p:txBody>
      </p:sp>
      <p:cxnSp>
        <p:nvCxnSpPr>
          <p:cNvPr id="45" name="Straight Connector 12"/>
          <p:cNvCxnSpPr/>
          <p:nvPr/>
        </p:nvCxnSpPr>
        <p:spPr>
          <a:xfrm>
            <a:off x="6324601" y="5000226"/>
            <a:ext cx="76199" cy="71477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02427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611947912"/>
              </p:ext>
            </p:extLst>
          </p:nvPr>
        </p:nvGraphicFramePr>
        <p:xfrm>
          <a:off x="152400" y="1600200"/>
          <a:ext cx="5105400" cy="47786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4753"/>
                <a:gridCol w="3270647"/>
              </a:tblGrid>
              <a:tr h="200025">
                <a:tc gridSpan="2">
                  <a:txBody>
                    <a:bodyPr/>
                    <a:lstStyle/>
                    <a:p>
                      <a:r>
                        <a:rPr lang="en-US" dirty="0" err="1" smtClean="0">
                          <a:latin typeface="Arial" pitchFamily="34" charset="0"/>
                          <a:cs typeface="Arial" pitchFamily="34" charset="0"/>
                        </a:rPr>
                        <a:t>Características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Software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(32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Sensor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Imagem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1/4” CMOS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sensor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4 mm, F/No: 1.5, 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Ângulo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59.6° diagonal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Compressão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H.264 / MPEG-4 / MJPEG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Resolução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/ fps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1280 x 800 @ 30fps </a:t>
                      </a:r>
                    </a:p>
                  </a:txBody>
                  <a:tcPr/>
                </a:tc>
              </a:tr>
              <a:tr h="1524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Zoom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digital 4x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3716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Suporte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a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áudio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2-way (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Microfone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próprio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+ </a:t>
                      </a:r>
                      <a:r>
                        <a:rPr lang="pt-BR" sz="1400" dirty="0" smtClean="0">
                          <a:latin typeface="Arial" pitchFamily="34" charset="0"/>
                          <a:cs typeface="Arial" pitchFamily="34" charset="0"/>
                        </a:rPr>
                        <a:t>Porta de Saída de Áudio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2192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noturna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até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7.5 m  (PI com ICR)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Pan / Tilt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>
                          <a:latin typeface="Arial" pitchFamily="34" charset="0"/>
                          <a:cs typeface="Arial" pitchFamily="34" charset="0"/>
                        </a:rPr>
                        <a:t>Pan: 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-170° ~ +170° (~ 340°)</a:t>
                      </a:r>
                    </a:p>
                    <a:p>
                      <a:r>
                        <a:rPr lang="en-US" sz="1400" smtClean="0">
                          <a:latin typeface="Arial" pitchFamily="34" charset="0"/>
                          <a:cs typeface="Arial" pitchFamily="34" charset="0"/>
                        </a:rPr>
                        <a:t>Tilt: 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90° up &amp; 25° down (~115°)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Slot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para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cartão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Micro SD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Garantia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685800"/>
            <a:ext cx="68846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TV-IP672PI </a:t>
            </a:r>
          </a:p>
          <a:p>
            <a:r>
              <a:rPr lang="pt-BR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 Internet </a:t>
            </a:r>
            <a:r>
              <a:rPr lang="pt-BR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PoE</a:t>
            </a:r>
            <a:r>
              <a:rPr lang="pt-BR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Dia/Noite com PTZ Megapixel </a:t>
            </a:r>
            <a:endParaRPr lang="en-US" sz="2000" b="1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10200" y="4853626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TV-IP672P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15200" y="4853626"/>
            <a:ext cx="145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TV-IP672PI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67400" y="56388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*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Dia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Noite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=&gt; 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modelo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PI</a:t>
            </a:r>
            <a:endParaRPr lang="en-US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8815" y="3428447"/>
            <a:ext cx="1018318" cy="11840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1480" y="2589598"/>
            <a:ext cx="1736451" cy="20144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PTZ Overview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4933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TV-IP612P_071410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08809" y="2057400"/>
            <a:ext cx="2877991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611947912"/>
              </p:ext>
            </p:extLst>
          </p:nvPr>
        </p:nvGraphicFramePr>
        <p:xfrm>
          <a:off x="152400" y="1600200"/>
          <a:ext cx="5334000" cy="47786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6906"/>
                <a:gridCol w="3417094"/>
              </a:tblGrid>
              <a:tr h="200025">
                <a:tc gridSpan="2">
                  <a:txBody>
                    <a:bodyPr/>
                    <a:lstStyle/>
                    <a:p>
                      <a:r>
                        <a:rPr lang="en-US" dirty="0" err="1" smtClean="0">
                          <a:latin typeface="Arial" pitchFamily="34" charset="0"/>
                          <a:cs typeface="Arial" pitchFamily="34" charset="0"/>
                        </a:rPr>
                        <a:t>Características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Software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(32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Sensor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Imagem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1/4” CCD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sensor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38mm/F1.8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Ângulo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51° horizontal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Compressão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H.264 / MPEG-4 / MJPEG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Resolução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/ fps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704 x 480 @ 30fps </a:t>
                      </a:r>
                    </a:p>
                  </a:txBody>
                  <a:tcPr/>
                </a:tc>
              </a:tr>
              <a:tr h="1524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Zoom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10x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ótico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+ digital 16x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3716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Suporte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a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áudio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2-way (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Microfone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próprio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+ </a:t>
                      </a:r>
                      <a:r>
                        <a:rPr lang="pt-BR" sz="1400" dirty="0" smtClean="0">
                          <a:latin typeface="Arial" pitchFamily="34" charset="0"/>
                          <a:cs typeface="Arial" pitchFamily="34" charset="0"/>
                        </a:rPr>
                        <a:t>Porta de Saída de Áudio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2192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Arial" pitchFamily="34" charset="0"/>
                          <a:cs typeface="Arial" pitchFamily="34" charset="0"/>
                        </a:rPr>
                        <a:t>Iluminação Mínima:</a:t>
                      </a:r>
                    </a:p>
                    <a:p>
                      <a:r>
                        <a:rPr lang="pt-BR" sz="1400" dirty="0" smtClean="0">
                          <a:latin typeface="Arial" pitchFamily="34" charset="0"/>
                          <a:cs typeface="Arial" pitchFamily="34" charset="0"/>
                        </a:rPr>
                        <a:t> Cor: 0.7 </a:t>
                      </a:r>
                      <a:r>
                        <a:rPr lang="pt-BR" sz="1400" dirty="0" smtClean="0">
                          <a:latin typeface="Arial" pitchFamily="34" charset="0"/>
                          <a:cs typeface="Arial" pitchFamily="34" charset="0"/>
                          <a:hlinkClick r:id="rId3"/>
                        </a:rPr>
                        <a:t>lux@F1.8</a:t>
                      </a:r>
                      <a:r>
                        <a:rPr lang="pt-BR" sz="1400" dirty="0" smtClean="0">
                          <a:latin typeface="Arial" pitchFamily="34" charset="0"/>
                          <a:cs typeface="Arial" pitchFamily="34" charset="0"/>
                        </a:rPr>
                        <a:t> e PB: 0.02 </a:t>
                      </a:r>
                      <a:r>
                        <a:rPr lang="pt-BR" sz="1400" dirty="0" smtClean="0">
                          <a:latin typeface="Arial" pitchFamily="34" charset="0"/>
                          <a:cs typeface="Arial" pitchFamily="34" charset="0"/>
                          <a:hlinkClick r:id="rId3"/>
                        </a:rPr>
                        <a:t>lux@F1.8</a:t>
                      </a:r>
                      <a:r>
                        <a:rPr lang="pt-BR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Pan / Tilt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330° pan, 115° tilt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Slot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para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cartão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Micro SD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Garantia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PTZ Overview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733961"/>
            <a:ext cx="838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TV-IP612P</a:t>
            </a:r>
          </a:p>
          <a:p>
            <a:r>
              <a:rPr lang="en-US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</a:t>
            </a:r>
            <a:r>
              <a:rPr lang="en-US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Internet </a:t>
            </a:r>
            <a:r>
              <a:rPr lang="en-US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PoE</a:t>
            </a:r>
            <a:r>
              <a:rPr lang="en-US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com Pan/Tilt/Zoom</a:t>
            </a:r>
          </a:p>
          <a:p>
            <a:r>
              <a:rPr lang="en-US" sz="3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PTZ Overview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724526541"/>
              </p:ext>
            </p:extLst>
          </p:nvPr>
        </p:nvGraphicFramePr>
        <p:xfrm>
          <a:off x="76200" y="838200"/>
          <a:ext cx="9032240" cy="56139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676400"/>
                <a:gridCol w="1600200"/>
                <a:gridCol w="1676400"/>
                <a:gridCol w="4079240"/>
              </a:tblGrid>
              <a:tr h="1109693">
                <a:tc>
                  <a:txBody>
                    <a:bodyPr/>
                    <a:lstStyle/>
                    <a:p>
                      <a:endParaRPr lang="en-US" sz="1500" b="1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20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Modelo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3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3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TV-IP651W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3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3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TV-IP651WI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3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3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TV-IP612P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</a:tr>
              <a:tr h="395233">
                <a:tc>
                  <a:txBody>
                    <a:bodyPr/>
                    <a:lstStyle/>
                    <a:p>
                      <a:r>
                        <a:rPr lang="en-US" sz="16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Características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Não</a:t>
                      </a:r>
                      <a:r>
                        <a:rPr lang="en-US" sz="20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Megapixel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362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Software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incluso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(32 </a:t>
                      </a:r>
                      <a:r>
                        <a:rPr lang="en-US" sz="1200" baseline="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(32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  <a:tr h="27362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Sensor de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Imagem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1/5” CMOS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1/4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” CCD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  <a:tr h="27362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 mm; F/No: 1.5 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38 mm; F/No: 1.8-2.8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  <a:tr h="27362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Ângulo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de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46.5° diagonal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51.3° horizontal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  <a:tr h="45603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Compressão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/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Resolução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/ fps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MJPEG: 640 x 480 @ 20fps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 (VGA)</a:t>
                      </a:r>
                    </a:p>
                    <a:p>
                      <a:pPr algn="ctr"/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320 x 240 @ 30fps (QVGA)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H.264: 704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x 576 @ 30fps </a:t>
                      </a:r>
                    </a:p>
                    <a:p>
                      <a:pPr algn="ctr"/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MJPEG: 704 x 576 @ 30fps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  <a:tr h="45603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Zoom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digital 4x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óptico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10x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digital 16x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  <a:tr h="45603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Suporte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a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áudio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unidirecional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Microfone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próprio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bidirecional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Microfone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próprio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+ </a:t>
                      </a:r>
                      <a:r>
                        <a:rPr lang="pt-BR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Porta de Saída de Áudio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  <a:tr h="27362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noturna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até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7.5 m (WI model </a:t>
                      </a:r>
                      <a:r>
                        <a:rPr lang="en-US" sz="1200" kern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com ICR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Cor: 0.7 lux@F1.8; PB: 0.02 lux@F1.8</a:t>
                      </a:r>
                      <a:endParaRPr lang="en-US" sz="120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  <a:tr h="45603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Pan &amp;</a:t>
                      </a:r>
                      <a:r>
                        <a:rPr lang="en-US" sz="1200" b="1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Tilt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Pan: 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-170° ~ +170°</a:t>
                      </a:r>
                      <a:r>
                        <a:rPr lang="en-US" sz="120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/>
                      </a:r>
                      <a:br>
                        <a:rPr lang="en-US" sz="120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lang="en-US" sz="120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Tilt: 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Up 90° &amp; down 25°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Pan: -165° ~ +165°</a:t>
                      </a:r>
                      <a:b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Tilt: Up 84° &amp; down 31°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  <a:tr h="27362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Hardware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  <a:tr h="27362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Adicionais</a:t>
                      </a:r>
                      <a:endParaRPr lang="en-US" sz="1200" b="1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Wireless N; WPS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Slot</a:t>
                      </a:r>
                      <a:r>
                        <a:rPr lang="pt-BR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para cartão micro SD e suporte a cliente Samba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  <a:tr h="35616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Garantia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914400"/>
            <a:ext cx="798188" cy="8021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1371" y="914400"/>
            <a:ext cx="674229" cy="7785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215" y="914400"/>
            <a:ext cx="689985" cy="97442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089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PTZ Overview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159409762"/>
              </p:ext>
            </p:extLst>
          </p:nvPr>
        </p:nvGraphicFramePr>
        <p:xfrm>
          <a:off x="533400" y="990600"/>
          <a:ext cx="7924800" cy="543295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414301"/>
                <a:gridCol w="2720076"/>
                <a:gridCol w="2790423"/>
              </a:tblGrid>
              <a:tr h="746760">
                <a:tc>
                  <a:txBody>
                    <a:bodyPr/>
                    <a:lstStyle/>
                    <a:p>
                      <a:endParaRPr lang="en-US" sz="1500" b="1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20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Modelo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3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3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TV-IP672P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3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3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TV-IP672PI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</a:tr>
              <a:tr h="121920">
                <a:tc>
                  <a:txBody>
                    <a:bodyPr/>
                    <a:lstStyle/>
                    <a:p>
                      <a:r>
                        <a:rPr lang="en-US" sz="16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Características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Megapixel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764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Software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incluso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(32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2192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Sensor de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Imagem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1/4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” CMOS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716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 mm; F/No: 1.5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716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Ângulo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de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59.6° diagonal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Compressão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/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Resolução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/ fps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H.264: 1280 x 800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@ 30fps </a:t>
                      </a:r>
                    </a:p>
                    <a:p>
                      <a:pPr algn="ctr"/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MJPEG: 1280 x 800 @ 5fps; 640 x 400 @ 30fps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Zoom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digital 4x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716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Suporte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a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áudio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bidirecional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Microfone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próprio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+ </a:t>
                      </a:r>
                      <a:r>
                        <a:rPr lang="pt-BR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Porta de Saída de Áudio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noturna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até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7.5 m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modelo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PI  </a:t>
                      </a:r>
                      <a:r>
                        <a:rPr lang="en-US" sz="1200" kern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com ICR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716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Pan &amp;</a:t>
                      </a:r>
                      <a:r>
                        <a:rPr lang="en-US" sz="1200" b="1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Tilt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Pan: -170° ~ +170°</a:t>
                      </a:r>
                      <a:b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Tilt: Up 90° &amp; down 25°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Hardware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Adicionais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PoE</a:t>
                      </a:r>
                      <a:r>
                        <a:rPr lang="pt-BR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; </a:t>
                      </a:r>
                      <a:r>
                        <a:rPr lang="pt-BR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Slot</a:t>
                      </a:r>
                      <a:r>
                        <a:rPr lang="pt-BR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para cartão Micro SD e suporte a cliente Samba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803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Garantia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690" y="1023326"/>
            <a:ext cx="709510" cy="8250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6213" y="1053457"/>
            <a:ext cx="685187" cy="7948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6677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2860"/>
            <a:ext cx="688467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IP  Overview</a:t>
            </a:r>
            <a:endParaRPr lang="en-US" sz="4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14400"/>
            <a:ext cx="91440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Aplicativo</a:t>
            </a:r>
            <a:r>
              <a:rPr lang="en-US" sz="31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TRENDnet </a:t>
            </a:r>
            <a:r>
              <a:rPr lang="en-US" sz="31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para</a:t>
            </a:r>
            <a:r>
              <a:rPr lang="en-US" sz="31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dispositivos</a:t>
            </a:r>
            <a:r>
              <a:rPr lang="en-US" sz="31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móveis</a:t>
            </a:r>
            <a:endParaRPr lang="en-US" sz="3100" b="1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1828800"/>
            <a:ext cx="8763000" cy="701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Visualize </a:t>
            </a:r>
            <a:r>
              <a:rPr lang="en-US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tempo real </a:t>
            </a:r>
            <a:r>
              <a:rPr lang="en-US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vídeo</a:t>
            </a:r>
            <a:r>
              <a:rPr lang="en-US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segurança</a:t>
            </a:r>
            <a:r>
              <a:rPr lang="en-US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seu</a:t>
            </a:r>
            <a:r>
              <a:rPr lang="en-US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dispositivo</a:t>
            </a:r>
            <a:r>
              <a:rPr lang="en-US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móvel</a:t>
            </a:r>
            <a:endParaRPr lang="en-US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2971800"/>
            <a:ext cx="4612454" cy="31740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3125" y="2342490"/>
            <a:ext cx="2571750" cy="14869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66815" y="2762783"/>
            <a:ext cx="1330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Free 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Apple App</a:t>
            </a:r>
            <a:endParaRPr 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4075" y="4352308"/>
            <a:ext cx="2571750" cy="14869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35201" y="4772601"/>
            <a:ext cx="1451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Free Android App</a:t>
            </a:r>
            <a:endParaRPr 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8822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800" y="1013790"/>
            <a:ext cx="6629400" cy="41176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Cloud Overview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56558" y="5257800"/>
            <a:ext cx="7930242" cy="1193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71500" indent="-571500" eaLnBrk="0" hangingPunct="0">
              <a:buSzPct val="120000"/>
              <a:buBlip>
                <a:blip r:embed="rId3"/>
              </a:buBlip>
              <a:defRPr/>
            </a:pP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Aplicativo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gratuito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TRENDnet Cloud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para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dispositivos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móveis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iOS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® / Android</a:t>
            </a:r>
          </a:p>
          <a:p>
            <a:pPr marL="571500" indent="-571500" eaLnBrk="0" hangingPunct="0">
              <a:buSzPct val="120000"/>
              <a:buBlip>
                <a:blip r:embed="rId3"/>
              </a:buBlip>
              <a:defRPr/>
            </a:pP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Total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gerenciamento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da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câmera</a:t>
            </a:r>
            <a:endParaRPr lang="en-US" sz="1600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571500" indent="-571500" eaLnBrk="0" hangingPunct="0">
              <a:buSzPct val="120000"/>
              <a:buBlip>
                <a:blip r:embed="rId3"/>
              </a:buBlip>
              <a:defRPr/>
            </a:pP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Uma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mesma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câmera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pode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ser vista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simultaneamente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por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vários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usuários</a:t>
            </a:r>
            <a:endParaRPr lang="en-US" sz="1600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571500" indent="-571500" eaLnBrk="0" hangingPunct="0">
              <a:buSzPct val="120000"/>
              <a:buBlip>
                <a:blip r:embed="rId3"/>
              </a:buBlip>
              <a:defRPr/>
            </a:pP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Visualização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de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diversas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câmeras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remotamente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endParaRPr lang="en-US" sz="1600" kern="0" dirty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6431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98814" y="3733800"/>
            <a:ext cx="6324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Insira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o CD de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configuração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e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selecione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“Install Camera”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Pressione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o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botão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WPS de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seu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roteador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e o de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sua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câmera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Digite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o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endereço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web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exclusivo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em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seu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navegador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Altere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sua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senha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A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configuração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está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feita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!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Acesse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sua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câmera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de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qualquer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lugar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onde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haja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conectividade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à internet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990600"/>
            <a:ext cx="3657600" cy="20731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Cloud Installation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0600" y="5715000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http//</a:t>
            </a:r>
            <a:r>
              <a:rPr lang="en-US" dirty="0">
                <a:hlinkClick r:id="rId3"/>
              </a:rPr>
              <a:t>www.youtube.com/watch?v=UxCw-N9IzAA</a:t>
            </a: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24600" y="5181600"/>
            <a:ext cx="1727199" cy="1295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35886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Cloud Camera Overview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838200"/>
            <a:ext cx="68846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TV-IP751WIC</a:t>
            </a:r>
          </a:p>
          <a:p>
            <a:r>
              <a:rPr lang="pt-BR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 Internet Wireless </a:t>
            </a:r>
            <a:r>
              <a:rPr lang="pt-BR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Cloud</a:t>
            </a:r>
            <a:r>
              <a:rPr lang="pt-BR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Dia/Noite</a:t>
            </a:r>
            <a:endParaRPr lang="en-US" sz="2000" b="1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5770" y="3341759"/>
            <a:ext cx="1070508" cy="14369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0401" y="2427397"/>
            <a:ext cx="1750530" cy="23497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10200" y="5026264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TV-IP751WC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72695" y="5026264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TV-IP751WIC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853812048"/>
              </p:ext>
            </p:extLst>
          </p:nvPr>
        </p:nvGraphicFramePr>
        <p:xfrm>
          <a:off x="152400" y="1848403"/>
          <a:ext cx="4876800" cy="4583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/>
                <a:gridCol w="3200400"/>
              </a:tblGrid>
              <a:tr h="200025">
                <a:tc gridSpan="2">
                  <a:txBody>
                    <a:bodyPr/>
                    <a:lstStyle/>
                    <a:p>
                      <a:r>
                        <a:rPr lang="en-US" dirty="0" err="1" smtClean="0">
                          <a:latin typeface="Arial" pitchFamily="34" charset="0"/>
                          <a:cs typeface="Arial" pitchFamily="34" charset="0"/>
                        </a:rPr>
                        <a:t>Características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Software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(32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Sensor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Imagem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1/5” CMOS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sensor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4 mm, F/No: 1.5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Ângulo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46.5° diagonal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Compressão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MJPEG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Resolução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/ fps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640 x 480 @ 20fps (VGA)</a:t>
                      </a:r>
                    </a:p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320 x 240 @ 30fps (QVGA)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Zoom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digital 4x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Suporte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a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áudio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1-way (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Microfone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próprio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noturna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até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7.5 m (24 ft.) </a:t>
                      </a:r>
                    </a:p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(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Modelo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WIC com ICR)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Garantia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486400" y="56388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*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Diay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Noite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=&gt; 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modelo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WIC</a:t>
            </a:r>
            <a:endParaRPr lang="en-US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8211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828994578"/>
              </p:ext>
            </p:extLst>
          </p:nvPr>
        </p:nvGraphicFramePr>
        <p:xfrm>
          <a:off x="152400" y="1828800"/>
          <a:ext cx="4876800" cy="4675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3124200"/>
              </a:tblGrid>
              <a:tr h="200025">
                <a:tc gridSpan="2">
                  <a:txBody>
                    <a:bodyPr/>
                    <a:lstStyle/>
                    <a:p>
                      <a:r>
                        <a:rPr lang="en-US" dirty="0" err="1" smtClean="0">
                          <a:latin typeface="Arial" pitchFamily="34" charset="0"/>
                          <a:cs typeface="Arial" pitchFamily="34" charset="0"/>
                        </a:rPr>
                        <a:t>Características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Software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(32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Sensor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Imagem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1/5” CMOS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sensor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4 mm, F/No: 1.5 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Ângulo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46.5°  diagonal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Compressão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MJPEG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Resolução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/ fps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640 x 480 @ 20fps (VGA)</a:t>
                      </a:r>
                    </a:p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320 x 240 @ 30fps (QVGA)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Zoom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digital 4x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Suporte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a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áudio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1-way (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Microfone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próprio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noturna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até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7.5 m (24 ft.) </a:t>
                      </a:r>
                    </a:p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(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Modelo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WIC com ICR)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Pan / Tilt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Pan: -170° ~ +170° (~ 340°)</a:t>
                      </a:r>
                    </a:p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Tilt: 90° up &amp; 25° down (~115°)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Garantia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838200"/>
            <a:ext cx="68846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TV-IP851WIC </a:t>
            </a:r>
          </a:p>
          <a:p>
            <a:r>
              <a:rPr lang="pt-BR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 Internet Wireless Dia/Noite PTZ </a:t>
            </a:r>
            <a:r>
              <a:rPr lang="pt-BR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Cloud</a:t>
            </a:r>
            <a:endParaRPr lang="en-US" sz="2000" b="1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10200" y="4853626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TV-IP851WC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15200" y="4853626"/>
            <a:ext cx="145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TV-851WIC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67400" y="54864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*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Dia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Noite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=&gt; 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modelo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WIC</a:t>
            </a:r>
            <a:endParaRPr lang="en-US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5263" y="3435205"/>
            <a:ext cx="1025423" cy="11705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0400" y="2589598"/>
            <a:ext cx="1758610" cy="20144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Cloud Camera Overview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3186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594513485"/>
              </p:ext>
            </p:extLst>
          </p:nvPr>
        </p:nvGraphicFramePr>
        <p:xfrm>
          <a:off x="152400" y="1143000"/>
          <a:ext cx="8763002" cy="5378282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057400"/>
                <a:gridCol w="1676400"/>
                <a:gridCol w="1600201"/>
                <a:gridCol w="1798675"/>
                <a:gridCol w="1630326"/>
              </a:tblGrid>
              <a:tr h="670559">
                <a:tc>
                  <a:txBody>
                    <a:bodyPr/>
                    <a:lstStyle/>
                    <a:p>
                      <a:endParaRPr lang="en-US" sz="1500" b="1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20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Modelo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2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2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TV-IP751WC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2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2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TV-IP751WIC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2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2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TV-IP851WC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2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2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TV-IP851WIC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</a:tr>
              <a:tr h="386328">
                <a:tc>
                  <a:txBody>
                    <a:bodyPr/>
                    <a:lstStyle/>
                    <a:p>
                      <a:r>
                        <a:rPr lang="en-US" sz="20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Características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Não</a:t>
                      </a:r>
                      <a:r>
                        <a:rPr lang="en-US" sz="20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Megapixel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45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Software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incluso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(32 </a:t>
                      </a:r>
                      <a:r>
                        <a:rPr lang="en-US" sz="1200" baseline="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(32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45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Sensor de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Imagem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1/5” CMOS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1/5” CMOS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45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 mm; F/No: 1.5 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 mm; F/No: 1.5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45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Ângulo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de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46.5° diagonal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46.5° diagonal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377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Compressão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/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Resolução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/ fps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MJPEG: 640 x 480 @ 20fps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 (VGA)</a:t>
                      </a:r>
                    </a:p>
                    <a:p>
                      <a:pPr algn="ctr"/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MJPEG: 320 x 240 @ 30fps (QVGA)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MJPEG: 640 x 480 @ 20fps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 (VGA)</a:t>
                      </a:r>
                    </a:p>
                    <a:p>
                      <a:pPr algn="ctr"/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MJPEG: 320 x 240 @ 30fps (QVGA)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45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Zoom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digital 4x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digital 4x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45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Suporte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a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áudio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unidirecional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Microfone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próprio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unidirecional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Microfone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próprio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715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noturna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até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7.5 m</a:t>
                      </a:r>
                    </a:p>
                    <a:p>
                      <a:pPr algn="ctr"/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modelo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WIC </a:t>
                      </a:r>
                      <a:r>
                        <a:rPr lang="en-US" sz="1200" kern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com ICR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noturna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até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7.5 m 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modelo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WIC </a:t>
                      </a:r>
                      <a:r>
                        <a:rPr lang="en-US" sz="1200" kern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com ICR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576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Pan &amp; Tilt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Fixa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Pan: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-170° ~ +170° (~340°)</a:t>
                      </a:r>
                      <a:b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Tilt: 90° up 25°  down (~115°)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45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Hardware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45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Adicionais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Wireless N; WPS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Wireless N; WPS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908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Garantia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999" y="1300290"/>
            <a:ext cx="806431" cy="75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400" y="1300289"/>
            <a:ext cx="672647" cy="7572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300290"/>
            <a:ext cx="700002" cy="7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2400" y="1282860"/>
            <a:ext cx="762000" cy="757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Cloud Camera Overview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76200" y="762000"/>
            <a:ext cx="93726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00" b="1" dirty="0" err="1" smtClean="0">
                <a:latin typeface="Arial" pitchFamily="34" charset="0"/>
                <a:cs typeface="Arial" pitchFamily="34" charset="0"/>
              </a:rPr>
              <a:t>Cloud</a:t>
            </a:r>
            <a:r>
              <a:rPr lang="pt-BR" sz="1700" b="1" dirty="0" smtClean="0">
                <a:latin typeface="Arial" pitchFamily="34" charset="0"/>
                <a:cs typeface="Arial" pitchFamily="34" charset="0"/>
              </a:rPr>
              <a:t> TRENDnet não solicita dados pessoais; Não requer serviço DDNS; URL exclusivo</a:t>
            </a:r>
            <a:endParaRPr lang="en-US" sz="17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3755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Cloud Cameras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0" y="849394"/>
            <a:ext cx="8305800" cy="56615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85252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100" y="838200"/>
            <a:ext cx="7543800" cy="571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Cloud Camera Comparison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0591" y="838200"/>
            <a:ext cx="5922818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8600" y="4648200"/>
            <a:ext cx="108585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990600"/>
            <a:ext cx="126682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Cloud Camera Comparison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9117" y="762000"/>
            <a:ext cx="6265766" cy="5791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72400" y="4495800"/>
            <a:ext cx="108585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838200"/>
            <a:ext cx="128587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Cloud Camera Comparison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6464" y="838200"/>
            <a:ext cx="6131072" cy="5720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8600" y="4800600"/>
            <a:ext cx="1076325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5250" y="990600"/>
            <a:ext cx="1276350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Cloud Camera Comparison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TRENDnetView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Software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C:\Users\patrick\Desktop\laptop_soft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2271779"/>
            <a:ext cx="3733800" cy="27938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67200" y="1905000"/>
            <a:ext cx="4800600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eaLnBrk="0" hangingPunct="0">
              <a:buClr>
                <a:srgbClr val="6699FF"/>
              </a:buClr>
              <a:buSzPct val="120000"/>
              <a:buBlip>
                <a:blip r:embed="rId3"/>
              </a:buBlip>
              <a:defRPr/>
            </a:pP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Baseado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no software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da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Luxriot</a:t>
            </a:r>
            <a:endParaRPr lang="en-US" sz="1600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571500" indent="-571500" eaLnBrk="0" hangingPunct="0">
              <a:buClr>
                <a:srgbClr val="6699FF"/>
              </a:buClr>
              <a:buSzPct val="120000"/>
              <a:buBlip>
                <a:blip r:embed="rId3"/>
              </a:buBlip>
              <a:defRPr/>
            </a:pPr>
            <a:endParaRPr lang="en-US" sz="1600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571500" indent="-571500" eaLnBrk="0" hangingPunct="0">
              <a:buClr>
                <a:srgbClr val="6699FF"/>
              </a:buClr>
              <a:buSzPct val="120000"/>
              <a:buBlip>
                <a:blip r:embed="rId3"/>
              </a:buBlip>
              <a:defRPr/>
            </a:pP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Sistema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Aberto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de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Gerenciamento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Vídeo</a:t>
            </a:r>
            <a:endParaRPr lang="en-US" sz="1600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571500" indent="-571500" eaLnBrk="0" hangingPunct="0">
              <a:buClr>
                <a:srgbClr val="6699FF"/>
              </a:buClr>
              <a:buSzPct val="120000"/>
              <a:defRPr/>
            </a:pPr>
            <a:endParaRPr lang="en-US" sz="1600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571500" indent="-571500" eaLnBrk="0" hangingPunct="0">
              <a:buClr>
                <a:srgbClr val="6699FF"/>
              </a:buClr>
              <a:buSzPct val="120000"/>
              <a:buBlip>
                <a:blip r:embed="rId3"/>
              </a:buBlip>
              <a:defRPr/>
            </a:pP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Incluso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em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cada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câmera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IP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TRENDnet</a:t>
            </a:r>
            <a:endParaRPr lang="en-US" sz="1600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571500" indent="-571500" eaLnBrk="0" hangingPunct="0">
              <a:buClr>
                <a:srgbClr val="6699FF"/>
              </a:buClr>
              <a:buSzPct val="120000"/>
              <a:defRPr/>
            </a:pPr>
            <a:endParaRPr lang="en-US" sz="1600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571500" indent="-571500" eaLnBrk="0" hangingPunct="0">
              <a:buClr>
                <a:srgbClr val="6699FF"/>
              </a:buClr>
              <a:buSzPct val="120000"/>
              <a:buBlip>
                <a:blip r:embed="rId3"/>
              </a:buBlip>
              <a:defRPr/>
            </a:pP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Gerencia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gratuitamente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até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32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Câmeras</a:t>
            </a:r>
            <a:endParaRPr lang="en-US" sz="1600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571500" indent="-571500" eaLnBrk="0" hangingPunct="0">
              <a:buClr>
                <a:srgbClr val="6699FF"/>
              </a:buClr>
              <a:buSzPct val="120000"/>
              <a:defRPr/>
            </a:pPr>
            <a:endParaRPr lang="en-US" sz="1600" kern="0" dirty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571500" indent="-571500" eaLnBrk="0" hangingPunct="0">
              <a:buClr>
                <a:srgbClr val="6699FF"/>
              </a:buClr>
              <a:buSzPct val="120000"/>
              <a:buBlip>
                <a:blip r:embed="rId3"/>
              </a:buBlip>
              <a:defRPr/>
            </a:pP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Gravação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por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movimento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e 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agenda</a:t>
            </a:r>
            <a:endParaRPr lang="en-US" sz="1600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571500" indent="-571500" eaLnBrk="0" hangingPunct="0">
              <a:buClr>
                <a:srgbClr val="6699FF"/>
              </a:buClr>
              <a:buSzPct val="120000"/>
              <a:buBlip>
                <a:blip r:embed="rId3"/>
              </a:buBlip>
              <a:defRPr/>
            </a:pPr>
            <a:endParaRPr lang="en-US" sz="1600" kern="0" dirty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571500" indent="-571500" eaLnBrk="0" hangingPunct="0">
              <a:buClr>
                <a:srgbClr val="6699FF"/>
              </a:buClr>
              <a:buSzPct val="120000"/>
              <a:buBlip>
                <a:blip r:embed="rId3"/>
              </a:buBlip>
              <a:defRPr/>
            </a:pP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Pan </a:t>
            </a:r>
            <a:r>
              <a:rPr lang="en-US" sz="1600" kern="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/ Tilt / 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Zoom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Remoto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</a:p>
          <a:p>
            <a:pPr marL="571500" indent="-571500" eaLnBrk="0" hangingPunct="0">
              <a:buClr>
                <a:srgbClr val="6699FF"/>
              </a:buClr>
              <a:buSzPct val="120000"/>
              <a:buBlip>
                <a:blip r:embed="rId3"/>
              </a:buBlip>
              <a:defRPr/>
            </a:pPr>
            <a:endParaRPr lang="en-US" sz="1600" kern="0" dirty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571500" indent="-571500" eaLnBrk="0" hangingPunct="0">
              <a:buClr>
                <a:srgbClr val="6699FF"/>
              </a:buClr>
              <a:buSzPct val="120000"/>
              <a:buBlip>
                <a:blip r:embed="rId3"/>
              </a:buBlip>
              <a:defRPr/>
            </a:pP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Linha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de tempo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para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pesquisa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de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vídeo</a:t>
            </a:r>
            <a:endParaRPr lang="en-US" sz="1600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571500" indent="-571500" eaLnBrk="0" hangingPunct="0">
              <a:buClr>
                <a:srgbClr val="6699FF"/>
              </a:buClr>
              <a:buSzPct val="120000"/>
              <a:buBlip>
                <a:blip r:embed="rId3"/>
              </a:buBlip>
              <a:defRPr/>
            </a:pPr>
            <a:endParaRPr lang="en-US" sz="1600" kern="0" dirty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571500" indent="-571500" eaLnBrk="0" hangingPunct="0">
              <a:buClr>
                <a:srgbClr val="6699FF"/>
              </a:buClr>
              <a:buSzPct val="120000"/>
              <a:buBlip>
                <a:blip r:embed="rId3"/>
              </a:buBlip>
              <a:defRPr/>
            </a:pP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Múltiplas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opções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de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visualização</a:t>
            </a:r>
            <a:endParaRPr lang="en-US" sz="1600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571500" indent="-571500" eaLnBrk="0" hangingPunct="0">
              <a:buClr>
                <a:srgbClr val="6699FF"/>
              </a:buClr>
              <a:buSzPct val="120000"/>
              <a:buBlip>
                <a:blip r:embed="rId3"/>
              </a:buBlip>
              <a:defRPr/>
            </a:pPr>
            <a:endParaRPr lang="en-US" sz="1600" kern="0" dirty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571500" indent="-571500" eaLnBrk="0" hangingPunct="0">
              <a:buClr>
                <a:srgbClr val="6699FF"/>
              </a:buClr>
              <a:buSzPct val="120000"/>
              <a:buBlip>
                <a:blip r:embed="rId3"/>
              </a:buBlip>
              <a:defRPr/>
            </a:pP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Câmeras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na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planta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ou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no 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Google 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Map™</a:t>
            </a:r>
            <a:endParaRPr lang="en-US" sz="1600" kern="0" dirty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5100" y="1198602"/>
            <a:ext cx="76835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Software </a:t>
            </a:r>
            <a:r>
              <a:rPr lang="en-US" sz="3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profissional</a:t>
            </a:r>
            <a:r>
              <a:rPr lang="en-US" sz="2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gratuito</a:t>
            </a:r>
            <a:r>
              <a:rPr lang="en-US" sz="28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!</a:t>
            </a:r>
            <a:endParaRPr lang="en-US" sz="3000" b="1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9800" y="1219200"/>
            <a:ext cx="1452563" cy="469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73006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7620" y="-63251"/>
            <a:ext cx="9143998" cy="6933702"/>
            <a:chOff x="-7620" y="-63251"/>
            <a:chExt cx="9143998" cy="6933702"/>
          </a:xfrm>
        </p:grpSpPr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620" y="-63251"/>
              <a:ext cx="9143998" cy="6933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228600" y="4038600"/>
              <a:ext cx="8763000" cy="22159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7200" b="1" dirty="0" smtClean="0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Arial Unicode MS" pitchFamily="34" charset="-128"/>
                  <a:cs typeface="Tahoma" pitchFamily="34" charset="0"/>
                </a:rPr>
                <a:t>Obrigado!</a:t>
              </a:r>
            </a:p>
            <a:p>
              <a:pPr algn="ctr">
                <a:defRPr/>
              </a:pPr>
              <a:r>
                <a:rPr lang="en-US" sz="3600" b="1" dirty="0" smtClean="0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Arial Unicode MS" pitchFamily="34" charset="-128"/>
                  <a:cs typeface="Tahoma" pitchFamily="34" charset="0"/>
                  <a:hlinkClick r:id="rId3"/>
                </a:rPr>
                <a:t>trend.net.br</a:t>
              </a:r>
              <a:r>
                <a:rPr lang="en-US" sz="3600" b="1" dirty="0" smtClean="0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Arial Unicode MS" pitchFamily="34" charset="-128"/>
                  <a:cs typeface="Tahoma" pitchFamily="34" charset="0"/>
                </a:rPr>
                <a:t> </a:t>
              </a:r>
              <a:endParaRPr lang="en-US" sz="36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 Unicode MS" pitchFamily="34" charset="-128"/>
                <a:cs typeface="Tahoma" pitchFamily="34" charset="0"/>
              </a:endParaRPr>
            </a:p>
            <a:p>
              <a:pPr algn="ctr">
                <a:defRPr/>
              </a:pPr>
              <a:endParaRPr lang="en-US" sz="1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 Unicode MS" pitchFamily="34" charset="-128"/>
                <a:cs typeface="Tahoma" pitchFamily="34" charset="0"/>
              </a:endParaRPr>
            </a:p>
            <a:p>
              <a:pPr algn="ctr">
                <a:defRPr/>
              </a:pPr>
              <a:endParaRPr lang="en-US" sz="1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 Unicode MS" pitchFamily="34" charset="-128"/>
                <a:cs typeface="Tahoma" pitchFamily="34" charset="0"/>
              </a:endParaRPr>
            </a:p>
            <a:p>
              <a:pPr algn="ctr">
                <a:defRPr/>
              </a:pPr>
              <a:endParaRPr lang="en-US" sz="1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 Unicode MS" pitchFamily="34" charset="-128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44341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o\Pictures\TV-IP310PI_d02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990600"/>
            <a:ext cx="3810000" cy="3810000"/>
          </a:xfrm>
          <a:prstGeom prst="rect">
            <a:avLst/>
          </a:prstGeom>
          <a:noFill/>
        </p:spPr>
      </p:pic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228600" y="2057401"/>
            <a:ext cx="62484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Câmera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Outdoor </a:t>
            </a:r>
            <a:r>
              <a:rPr lang="en-US" sz="20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PoE</a:t>
            </a:r>
            <a:r>
              <a:rPr lang="en-U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Megapixel </a:t>
            </a: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Dia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Noite</a:t>
            </a:r>
            <a:endParaRPr lang="en-US" sz="20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Formato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“Bullet” </a:t>
            </a:r>
            <a:r>
              <a:rPr lang="pt-BR" sz="2000" dirty="0" smtClean="0">
                <a:latin typeface="Arial" pitchFamily="34" charset="0"/>
                <a:cs typeface="Arial" pitchFamily="34" charset="0"/>
              </a:rPr>
              <a:t>Ultra Compacto</a:t>
            </a:r>
            <a:endParaRPr lang="en-US" sz="20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eaLnBrk="0" hangingPunct="0">
              <a:buBlip>
                <a:blip r:embed="rId3"/>
              </a:buBlip>
              <a:defRPr/>
            </a:pPr>
            <a:r>
              <a:rPr lang="pt-BR" sz="2000" dirty="0" smtClean="0">
                <a:latin typeface="Arial" pitchFamily="34" charset="0"/>
                <a:cs typeface="Arial" pitchFamily="34" charset="0"/>
              </a:rPr>
              <a:t>Resolução 3 </a:t>
            </a:r>
            <a:r>
              <a:rPr lang="pt-BR" sz="2000" dirty="0" smtClean="0">
                <a:latin typeface="Arial" pitchFamily="34" charset="0"/>
                <a:cs typeface="Arial" pitchFamily="34" charset="0"/>
              </a:rPr>
              <a:t>Megapixel</a:t>
            </a: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Proteção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IP66 contra </a:t>
            </a: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chuva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e </a:t>
            </a: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poeira</a:t>
            </a:r>
            <a:endParaRPr lang="en-US" sz="10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pt-BR" sz="2000" dirty="0" smtClean="0">
                <a:latin typeface="Arial" pitchFamily="34" charset="0"/>
                <a:cs typeface="Arial" pitchFamily="34" charset="0"/>
              </a:rPr>
              <a:t>Visão noturna até 30 m</a:t>
            </a: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pt-BR" sz="2000" dirty="0" smtClean="0">
                <a:latin typeface="Arial" pitchFamily="34" charset="0"/>
                <a:cs typeface="Arial" pitchFamily="34" charset="0"/>
              </a:rPr>
              <a:t>Grava após </a:t>
            </a:r>
            <a:r>
              <a:rPr lang="pt-BR" sz="2000" dirty="0" err="1" smtClean="0">
                <a:latin typeface="Arial" pitchFamily="34" charset="0"/>
                <a:cs typeface="Arial" pitchFamily="34" charset="0"/>
              </a:rPr>
              <a:t>deteção</a:t>
            </a:r>
            <a:r>
              <a:rPr lang="pt-BR" sz="2000" dirty="0" smtClean="0">
                <a:latin typeface="Arial" pitchFamily="34" charset="0"/>
                <a:cs typeface="Arial" pitchFamily="34" charset="0"/>
              </a:rPr>
              <a:t> de movimento</a:t>
            </a: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pt-BR" sz="2000" dirty="0" smtClean="0">
                <a:latin typeface="Arial" pitchFamily="34" charset="0"/>
                <a:cs typeface="Arial" pitchFamily="34" charset="0"/>
              </a:rPr>
              <a:t>Envia alertas via email</a:t>
            </a:r>
            <a:endParaRPr lang="en-US" sz="1000" dirty="0" smtClean="0"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Suporte a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cliente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Samba, </a:t>
            </a:r>
            <a:r>
              <a:rPr lang="en-US" sz="20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ONVIF e IPV6</a:t>
            </a: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Balanceamento</a:t>
            </a:r>
            <a:r>
              <a:rPr lang="en-US" sz="20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de </a:t>
            </a:r>
            <a:r>
              <a:rPr lang="en-US" sz="20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imagem</a:t>
            </a:r>
            <a:r>
              <a:rPr lang="en-US" sz="20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digital WDR</a:t>
            </a: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Wide Dynamic Range </a:t>
            </a:r>
            <a:r>
              <a:rPr lang="en-US" sz="20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melhora</a:t>
            </a:r>
            <a:r>
              <a:rPr lang="en-US" sz="20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a </a:t>
            </a:r>
            <a:r>
              <a:rPr lang="en-US" sz="20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imagem</a:t>
            </a:r>
            <a:endParaRPr lang="en-US" sz="2000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eaLnBrk="0" hangingPunct="0">
              <a:buBlip>
                <a:blip r:embed="rId3"/>
              </a:buBlip>
              <a:defRPr/>
            </a:pPr>
            <a:r>
              <a:rPr lang="pt-BR" sz="2000" dirty="0" smtClean="0">
                <a:latin typeface="Arial" pitchFamily="34" charset="0"/>
                <a:cs typeface="Arial" pitchFamily="34" charset="0"/>
              </a:rPr>
              <a:t>Power over Ethernet economiza </a:t>
            </a:r>
            <a:r>
              <a:rPr lang="pt-BR" sz="2000" dirty="0" smtClean="0">
                <a:latin typeface="Arial" pitchFamily="34" charset="0"/>
                <a:cs typeface="Arial" pitchFamily="34" charset="0"/>
              </a:rPr>
              <a:t>na instalação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defRPr/>
            </a:pPr>
            <a:endParaRPr lang="en-US" sz="1000" dirty="0">
              <a:latin typeface="Tahoma" pitchFamily="34" charset="0"/>
              <a:cs typeface="Tahoma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endParaRPr lang="en-US" sz="2400" kern="0" dirty="0">
              <a:solidFill>
                <a:schemeClr val="accent4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4"/>
              </a:buBlip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ct val="20000"/>
              </a:spcBef>
              <a:buFontTx/>
              <a:buBlip>
                <a:blip r:embed="rId4"/>
              </a:buBlip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ct val="20000"/>
              </a:spcBef>
              <a:buFontTx/>
              <a:buBlip>
                <a:blip r:embed="rId4"/>
              </a:buBlip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ct val="20000"/>
              </a:spcBef>
              <a:buFontTx/>
              <a:buBlip>
                <a:blip r:embed="rId4"/>
              </a:buBlip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ct val="20000"/>
              </a:spcBef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Uso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Externo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600" y="1143000"/>
            <a:ext cx="40386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TV-IP310PI</a:t>
            </a:r>
            <a:endParaRPr lang="en-US" sz="3000" dirty="0">
              <a:solidFill>
                <a:srgbClr val="00B0F0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3868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o\Pictures\TV-IP311PI_d01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2209800"/>
            <a:ext cx="3810000" cy="3810000"/>
          </a:xfrm>
          <a:prstGeom prst="rect">
            <a:avLst/>
          </a:prstGeom>
          <a:noFill/>
        </p:spPr>
      </p:pic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228600" y="2057401"/>
            <a:ext cx="62484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Câmera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Outdoor </a:t>
            </a:r>
            <a:r>
              <a:rPr lang="en-US" sz="20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PoE</a:t>
            </a:r>
            <a:r>
              <a:rPr lang="en-U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Megapixel </a:t>
            </a: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Dia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Noite</a:t>
            </a:r>
            <a:endParaRPr lang="en-US" sz="20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Formato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“Dome” </a:t>
            </a:r>
            <a:r>
              <a:rPr lang="pt-BR" sz="2000" dirty="0" smtClean="0">
                <a:latin typeface="Arial" pitchFamily="34" charset="0"/>
                <a:cs typeface="Arial" pitchFamily="34" charset="0"/>
              </a:rPr>
              <a:t>Ultra </a:t>
            </a:r>
            <a:r>
              <a:rPr lang="pt-BR" sz="2000" dirty="0" smtClean="0">
                <a:latin typeface="Arial" pitchFamily="34" charset="0"/>
                <a:cs typeface="Arial" pitchFamily="34" charset="0"/>
              </a:rPr>
              <a:t>Compacto</a:t>
            </a: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pt-BR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Resistente a vandalismo</a:t>
            </a:r>
            <a:endParaRPr lang="en-US" sz="20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eaLnBrk="0" hangingPunct="0">
              <a:buBlip>
                <a:blip r:embed="rId3"/>
              </a:buBlip>
              <a:defRPr/>
            </a:pPr>
            <a:r>
              <a:rPr lang="pt-BR" sz="2000" dirty="0" smtClean="0">
                <a:latin typeface="Arial" pitchFamily="34" charset="0"/>
                <a:cs typeface="Arial" pitchFamily="34" charset="0"/>
              </a:rPr>
              <a:t>Resolução 3 </a:t>
            </a:r>
            <a:r>
              <a:rPr lang="pt-BR" sz="2000" dirty="0" smtClean="0">
                <a:latin typeface="Arial" pitchFamily="34" charset="0"/>
                <a:cs typeface="Arial" pitchFamily="34" charset="0"/>
              </a:rPr>
              <a:t>Megapixel</a:t>
            </a: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Proteção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IP66 contra </a:t>
            </a: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chuva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e </a:t>
            </a: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poeira</a:t>
            </a:r>
            <a:endParaRPr lang="en-US" sz="10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pt-BR" sz="2000" dirty="0" smtClean="0">
                <a:latin typeface="Arial" pitchFamily="34" charset="0"/>
                <a:cs typeface="Arial" pitchFamily="34" charset="0"/>
              </a:rPr>
              <a:t>Visão noturna até 25 m</a:t>
            </a: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pt-BR" sz="2000" dirty="0" smtClean="0">
                <a:latin typeface="Arial" pitchFamily="34" charset="0"/>
                <a:cs typeface="Arial" pitchFamily="34" charset="0"/>
              </a:rPr>
              <a:t>Grava após </a:t>
            </a:r>
            <a:r>
              <a:rPr lang="pt-BR" sz="2000" dirty="0" err="1" smtClean="0">
                <a:latin typeface="Arial" pitchFamily="34" charset="0"/>
                <a:cs typeface="Arial" pitchFamily="34" charset="0"/>
              </a:rPr>
              <a:t>deteção</a:t>
            </a:r>
            <a:r>
              <a:rPr lang="pt-BR" sz="2000" dirty="0" smtClean="0">
                <a:latin typeface="Arial" pitchFamily="34" charset="0"/>
                <a:cs typeface="Arial" pitchFamily="34" charset="0"/>
              </a:rPr>
              <a:t> de movimento</a:t>
            </a: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pt-BR" sz="2000" dirty="0" smtClean="0">
                <a:latin typeface="Arial" pitchFamily="34" charset="0"/>
                <a:cs typeface="Arial" pitchFamily="34" charset="0"/>
              </a:rPr>
              <a:t>Envia alertas via email</a:t>
            </a:r>
            <a:endParaRPr lang="en-US" sz="1000" dirty="0" smtClean="0"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Suporte a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cliente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Samba, </a:t>
            </a:r>
            <a:r>
              <a:rPr lang="en-US" sz="20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ONVIF e IPV6</a:t>
            </a: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Balanceamento</a:t>
            </a:r>
            <a:r>
              <a:rPr lang="en-US" sz="20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de </a:t>
            </a:r>
            <a:r>
              <a:rPr lang="en-US" sz="20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imagem</a:t>
            </a:r>
            <a:r>
              <a:rPr lang="en-US" sz="20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digital WDR</a:t>
            </a: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Wide Dynamic Range </a:t>
            </a:r>
            <a:r>
              <a:rPr lang="en-US" sz="20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melhora</a:t>
            </a:r>
            <a:r>
              <a:rPr lang="en-US" sz="20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a </a:t>
            </a:r>
            <a:r>
              <a:rPr lang="en-US" sz="20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imagem</a:t>
            </a:r>
            <a:endParaRPr lang="en-US" sz="2000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eaLnBrk="0" hangingPunct="0">
              <a:buBlip>
                <a:blip r:embed="rId3"/>
              </a:buBlip>
              <a:defRPr/>
            </a:pPr>
            <a:r>
              <a:rPr lang="pt-BR" sz="2000" dirty="0" smtClean="0">
                <a:latin typeface="Arial" pitchFamily="34" charset="0"/>
                <a:cs typeface="Arial" pitchFamily="34" charset="0"/>
              </a:rPr>
              <a:t>Power over Ethernet economiza </a:t>
            </a:r>
            <a:r>
              <a:rPr lang="pt-BR" sz="2000" dirty="0" smtClean="0">
                <a:latin typeface="Arial" pitchFamily="34" charset="0"/>
                <a:cs typeface="Arial" pitchFamily="34" charset="0"/>
              </a:rPr>
              <a:t>na instalação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defRPr/>
            </a:pPr>
            <a:endParaRPr lang="en-US" sz="1000" dirty="0">
              <a:latin typeface="Tahoma" pitchFamily="34" charset="0"/>
              <a:cs typeface="Tahoma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endParaRPr lang="en-US" sz="2400" kern="0" dirty="0">
              <a:solidFill>
                <a:schemeClr val="accent4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4"/>
              </a:buBlip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ct val="20000"/>
              </a:spcBef>
              <a:buFontTx/>
              <a:buBlip>
                <a:blip r:embed="rId4"/>
              </a:buBlip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ct val="20000"/>
              </a:spcBef>
              <a:buFontTx/>
              <a:buBlip>
                <a:blip r:embed="rId4"/>
              </a:buBlip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ct val="20000"/>
              </a:spcBef>
              <a:buFontTx/>
              <a:buBlip>
                <a:blip r:embed="rId4"/>
              </a:buBlip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ct val="20000"/>
              </a:spcBef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Uso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Externo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600" y="1143000"/>
            <a:ext cx="40386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TV-IP311PI</a:t>
            </a:r>
            <a:endParaRPr lang="en-US" sz="3000" dirty="0">
              <a:solidFill>
                <a:srgbClr val="00B0F0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3868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0" y="1981200"/>
            <a:ext cx="38100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228600" y="2057401"/>
            <a:ext cx="62484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Câmera</a:t>
            </a:r>
            <a:r>
              <a:rPr lang="en-U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Outdoor </a:t>
            </a:r>
            <a:r>
              <a:rPr lang="en-US" sz="20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PoE</a:t>
            </a:r>
            <a:r>
              <a:rPr lang="en-U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Megapixel  Day/Night  IP66</a:t>
            </a: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endParaRPr lang="en-US" sz="10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pt-BR" sz="2000" dirty="0">
                <a:latin typeface="Arial" pitchFamily="34" charset="0"/>
                <a:cs typeface="Arial" pitchFamily="34" charset="0"/>
              </a:rPr>
              <a:t>Resolução Megapixel  H.264 até 1280 x </a:t>
            </a:r>
            <a:r>
              <a:rPr lang="pt-BR" sz="2000" dirty="0" smtClean="0">
                <a:latin typeface="Arial" pitchFamily="34" charset="0"/>
                <a:cs typeface="Arial" pitchFamily="34" charset="0"/>
              </a:rPr>
              <a:t>800</a:t>
            </a:r>
            <a:endParaRPr lang="pt-BR" sz="2000" dirty="0"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endParaRPr lang="en-US" sz="800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ONVIF v2.1,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suporte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a IPv6</a:t>
            </a:r>
          </a:p>
          <a:p>
            <a:pPr eaLnBrk="0" hangingPunct="0">
              <a:spcBef>
                <a:spcPts val="0"/>
              </a:spcBef>
              <a:defRPr/>
            </a:pPr>
            <a:endParaRPr lang="en-US" sz="1000" dirty="0" smtClean="0"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pt-BR" sz="20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Suporte para celulares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3GPP</a:t>
            </a: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Áudio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bidirecional</a:t>
            </a:r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endParaRPr lang="en-US" sz="1000" dirty="0" smtClean="0"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Suporte a Samba client</a:t>
            </a: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endParaRPr lang="en-US" sz="1000" kern="0" dirty="0" smtClean="0">
              <a:solidFill>
                <a:schemeClr val="accent4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Portas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input/output</a:t>
            </a: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Visão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noturna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até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15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m</a:t>
            </a:r>
            <a:endParaRPr lang="en-US" sz="2400" kern="0" dirty="0">
              <a:solidFill>
                <a:schemeClr val="accent4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4"/>
              </a:buBlip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ct val="20000"/>
              </a:spcBef>
              <a:buFontTx/>
              <a:buBlip>
                <a:blip r:embed="rId4"/>
              </a:buBlip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ct val="20000"/>
              </a:spcBef>
              <a:buFontTx/>
              <a:buBlip>
                <a:blip r:embed="rId4"/>
              </a:buBlip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ct val="20000"/>
              </a:spcBef>
              <a:buFontTx/>
              <a:buBlip>
                <a:blip r:embed="rId4"/>
              </a:buBlip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ct val="20000"/>
              </a:spcBef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Uso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Externo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600" y="1143000"/>
            <a:ext cx="40386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TV-IP302PI</a:t>
            </a:r>
            <a:endParaRPr lang="en-US" sz="3000" dirty="0">
              <a:solidFill>
                <a:srgbClr val="00B0F0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3868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http://www.trendnet.com/image/products/photo/TV-IP322P_d1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1828800"/>
            <a:ext cx="4038600" cy="4038601"/>
          </a:xfrm>
          <a:prstGeom prst="rect">
            <a:avLst/>
          </a:prstGeom>
          <a:noFill/>
        </p:spPr>
      </p:pic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228600" y="2057400"/>
            <a:ext cx="6248400" cy="466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Câmera</a:t>
            </a:r>
            <a:r>
              <a:rPr lang="en-U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Outdoor </a:t>
            </a:r>
            <a:r>
              <a:rPr lang="en-US" sz="20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PoE</a:t>
            </a:r>
            <a:r>
              <a:rPr lang="en-U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Megapixel  Day/Night  IP66</a:t>
            </a: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endParaRPr lang="en-US" sz="10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pt-BR" sz="2000" dirty="0">
                <a:latin typeface="Arial" pitchFamily="34" charset="0"/>
                <a:cs typeface="Arial" pitchFamily="34" charset="0"/>
              </a:rPr>
              <a:t>Resolução Megapixel  H.264 até 1280 x 1024</a:t>
            </a: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endParaRPr lang="en-US" sz="800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Slot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para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cartão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SD/SDHC *</a:t>
            </a:r>
          </a:p>
          <a:p>
            <a:pPr eaLnBrk="0" hangingPunct="0">
              <a:spcBef>
                <a:spcPts val="0"/>
              </a:spcBef>
              <a:defRPr/>
            </a:pPr>
            <a:endParaRPr lang="en-US" sz="1000" dirty="0" smtClean="0"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pt-BR" sz="20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Suporte para celulares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3GPP</a:t>
            </a: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Áudio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bidirecional</a:t>
            </a:r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endParaRPr lang="en-US" sz="1000" dirty="0" smtClean="0"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Suporte a Samba client</a:t>
            </a: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endParaRPr lang="en-US" sz="1000" kern="0" dirty="0" smtClean="0">
              <a:solidFill>
                <a:schemeClr val="accent4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Portas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input/output</a:t>
            </a: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LEDs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infravermelho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de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alta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potência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para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visão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noturna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de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até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20 m</a:t>
            </a:r>
          </a:p>
          <a:p>
            <a:pPr eaLnBrk="0" hangingPunct="0">
              <a:spcBef>
                <a:spcPts val="0"/>
              </a:spcBef>
              <a:defRPr/>
            </a:pPr>
            <a:endParaRPr lang="en-US" sz="1000" dirty="0">
              <a:latin typeface="Tahoma" pitchFamily="34" charset="0"/>
              <a:cs typeface="Tahoma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endParaRPr lang="en-US" sz="2400" kern="0" dirty="0">
              <a:solidFill>
                <a:schemeClr val="accent4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4"/>
              </a:buBlip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ct val="20000"/>
              </a:spcBef>
              <a:buFontTx/>
              <a:buBlip>
                <a:blip r:embed="rId4"/>
              </a:buBlip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ct val="20000"/>
              </a:spcBef>
              <a:buFontTx/>
              <a:buBlip>
                <a:blip r:embed="rId4"/>
              </a:buBlip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ct val="20000"/>
              </a:spcBef>
              <a:buFontTx/>
              <a:buBlip>
                <a:blip r:embed="rId4"/>
              </a:buBlip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ct val="20000"/>
              </a:spcBef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Uso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Externo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600" y="1143000"/>
            <a:ext cx="40386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TV-IP322P</a:t>
            </a:r>
            <a:endParaRPr lang="en-US" sz="3000" dirty="0">
              <a:solidFill>
                <a:srgbClr val="00B0F0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3868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7921</TotalTime>
  <Words>3382</Words>
  <Application>Microsoft Office PowerPoint</Application>
  <PresentationFormat>On-screen Show (4:3)</PresentationFormat>
  <Paragraphs>1089</Paragraphs>
  <Slides>50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</dc:creator>
  <cp:lastModifiedBy>jo</cp:lastModifiedBy>
  <cp:revision>428</cp:revision>
  <cp:lastPrinted>2012-08-14T17:31:39Z</cp:lastPrinted>
  <dcterms:created xsi:type="dcterms:W3CDTF">2012-06-14T22:36:12Z</dcterms:created>
  <dcterms:modified xsi:type="dcterms:W3CDTF">2014-05-26T21:31:54Z</dcterms:modified>
</cp:coreProperties>
</file>